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8" r:id="rId1"/>
  </p:sldMasterIdLst>
  <p:sldIdLst>
    <p:sldId id="256" r:id="rId2"/>
    <p:sldId id="257" r:id="rId3"/>
    <p:sldId id="272" r:id="rId4"/>
    <p:sldId id="259" r:id="rId5"/>
    <p:sldId id="261" r:id="rId6"/>
    <p:sldId id="275" r:id="rId7"/>
    <p:sldId id="277" r:id="rId8"/>
    <p:sldId id="270" r:id="rId9"/>
    <p:sldId id="263" r:id="rId10"/>
    <p:sldId id="269" r:id="rId11"/>
    <p:sldId id="265" r:id="rId12"/>
    <p:sldId id="266" r:id="rId13"/>
    <p:sldId id="271" r:id="rId14"/>
    <p:sldId id="274" r:id="rId15"/>
    <p:sldId id="267" r:id="rId16"/>
  </p:sldIdLst>
  <p:sldSz cx="12192000" cy="6858000"/>
  <p:notesSz cx="6950075"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98E"/>
    <a:srgbClr val="D22E7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798" y="96"/>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0016CCC-0575-4ED0-8239-8330FDF1C03F}" type="datetimeFigureOut">
              <a:rPr lang="en-US" smtClean="0"/>
              <a:pPr/>
              <a:t>11/26/2025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ED1DD55-6014-4D35-8CE5-C7F5A048BE35}" type="slidenum">
              <a:rPr lang="en-US" smtClean="0"/>
              <a:pPr/>
              <a:t>‹#›</a:t>
            </a:fld>
            <a:endParaRPr lang="en-US" dirty="0"/>
          </a:p>
        </p:txBody>
      </p:sp>
    </p:spTree>
    <p:extLst>
      <p:ext uri="{BB962C8B-B14F-4D97-AF65-F5344CB8AC3E}">
        <p14:creationId xmlns:p14="http://schemas.microsoft.com/office/powerpoint/2010/main" val="40287202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0016CCC-0575-4ED0-8239-8330FDF1C03F}" type="datetimeFigureOut">
              <a:rPr lang="en-US" smtClean="0"/>
              <a:pPr/>
              <a:t>11/26/2025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ED1DD55-6014-4D35-8CE5-C7F5A048BE35}" type="slidenum">
              <a:rPr lang="en-US" smtClean="0"/>
              <a:pPr/>
              <a:t>‹#›</a:t>
            </a:fld>
            <a:endParaRPr lang="en-US" dirty="0"/>
          </a:p>
        </p:txBody>
      </p:sp>
    </p:spTree>
    <p:extLst>
      <p:ext uri="{BB962C8B-B14F-4D97-AF65-F5344CB8AC3E}">
        <p14:creationId xmlns:p14="http://schemas.microsoft.com/office/powerpoint/2010/main" val="2083366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0016CCC-0575-4ED0-8239-8330FDF1C03F}" type="datetimeFigureOut">
              <a:rPr lang="en-US" smtClean="0"/>
              <a:pPr/>
              <a:t>11/26/2025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ED1DD55-6014-4D35-8CE5-C7F5A048BE3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6999271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0016CCC-0575-4ED0-8239-8330FDF1C03F}" type="datetimeFigureOut">
              <a:rPr lang="en-US" smtClean="0"/>
              <a:pPr/>
              <a:t>11/26/2025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ED1DD55-6014-4D35-8CE5-C7F5A048BE35}" type="slidenum">
              <a:rPr lang="en-US" smtClean="0"/>
              <a:pPr/>
              <a:t>‹#›</a:t>
            </a:fld>
            <a:endParaRPr lang="en-US" dirty="0"/>
          </a:p>
        </p:txBody>
      </p:sp>
    </p:spTree>
    <p:extLst>
      <p:ext uri="{BB962C8B-B14F-4D97-AF65-F5344CB8AC3E}">
        <p14:creationId xmlns:p14="http://schemas.microsoft.com/office/powerpoint/2010/main" val="38933448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0016CCC-0575-4ED0-8239-8330FDF1C03F}" type="datetimeFigureOut">
              <a:rPr lang="en-US" smtClean="0"/>
              <a:pPr/>
              <a:t>11/26/2025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ED1DD55-6014-4D35-8CE5-C7F5A048BE3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5720861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0016CCC-0575-4ED0-8239-8330FDF1C03F}" type="datetimeFigureOut">
              <a:rPr lang="en-US" smtClean="0"/>
              <a:pPr/>
              <a:t>11/26/2025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ED1DD55-6014-4D35-8CE5-C7F5A048BE35}" type="slidenum">
              <a:rPr lang="en-US" smtClean="0"/>
              <a:pPr/>
              <a:t>‹#›</a:t>
            </a:fld>
            <a:endParaRPr lang="en-US" dirty="0"/>
          </a:p>
        </p:txBody>
      </p:sp>
    </p:spTree>
    <p:extLst>
      <p:ext uri="{BB962C8B-B14F-4D97-AF65-F5344CB8AC3E}">
        <p14:creationId xmlns:p14="http://schemas.microsoft.com/office/powerpoint/2010/main" val="25875804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0016CCC-0575-4ED0-8239-8330FDF1C03F}" type="datetimeFigureOut">
              <a:rPr lang="en-US" smtClean="0"/>
              <a:pPr/>
              <a:t>11/26/2025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ED1DD55-6014-4D35-8CE5-C7F5A048BE35}" type="slidenum">
              <a:rPr lang="en-US" smtClean="0"/>
              <a:pPr/>
              <a:t>‹#›</a:t>
            </a:fld>
            <a:endParaRPr lang="en-US" dirty="0"/>
          </a:p>
        </p:txBody>
      </p:sp>
    </p:spTree>
    <p:extLst>
      <p:ext uri="{BB962C8B-B14F-4D97-AF65-F5344CB8AC3E}">
        <p14:creationId xmlns:p14="http://schemas.microsoft.com/office/powerpoint/2010/main" val="3497989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0016CCC-0575-4ED0-8239-8330FDF1C03F}" type="datetimeFigureOut">
              <a:rPr lang="en-US" smtClean="0"/>
              <a:pPr/>
              <a:t>11/26/2025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ED1DD55-6014-4D35-8CE5-C7F5A048BE35}" type="slidenum">
              <a:rPr lang="en-US" smtClean="0"/>
              <a:pPr/>
              <a:t>‹#›</a:t>
            </a:fld>
            <a:endParaRPr lang="en-US" dirty="0"/>
          </a:p>
        </p:txBody>
      </p:sp>
    </p:spTree>
    <p:extLst>
      <p:ext uri="{BB962C8B-B14F-4D97-AF65-F5344CB8AC3E}">
        <p14:creationId xmlns:p14="http://schemas.microsoft.com/office/powerpoint/2010/main" val="5001501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0016CCC-0575-4ED0-8239-8330FDF1C03F}" type="datetimeFigureOut">
              <a:rPr lang="en-US" smtClean="0"/>
              <a:pPr/>
              <a:t>11/26/2025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ED1DD55-6014-4D35-8CE5-C7F5A048BE35}" type="slidenum">
              <a:rPr lang="en-US" smtClean="0"/>
              <a:pPr/>
              <a:t>‹#›</a:t>
            </a:fld>
            <a:endParaRPr lang="en-US" dirty="0"/>
          </a:p>
        </p:txBody>
      </p:sp>
    </p:spTree>
    <p:extLst>
      <p:ext uri="{BB962C8B-B14F-4D97-AF65-F5344CB8AC3E}">
        <p14:creationId xmlns:p14="http://schemas.microsoft.com/office/powerpoint/2010/main" val="3147035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0016CCC-0575-4ED0-8239-8330FDF1C03F}" type="datetimeFigureOut">
              <a:rPr lang="en-US" smtClean="0"/>
              <a:pPr/>
              <a:t>11/26/2025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ED1DD55-6014-4D35-8CE5-C7F5A048BE35}" type="slidenum">
              <a:rPr lang="en-US" smtClean="0"/>
              <a:pPr/>
              <a:t>‹#›</a:t>
            </a:fld>
            <a:endParaRPr lang="en-US" dirty="0"/>
          </a:p>
        </p:txBody>
      </p:sp>
    </p:spTree>
    <p:extLst>
      <p:ext uri="{BB962C8B-B14F-4D97-AF65-F5344CB8AC3E}">
        <p14:creationId xmlns:p14="http://schemas.microsoft.com/office/powerpoint/2010/main" val="3150033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0016CCC-0575-4ED0-8239-8330FDF1C03F}" type="datetimeFigureOut">
              <a:rPr lang="en-US" smtClean="0"/>
              <a:pPr/>
              <a:t>11/26/2025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ED1DD55-6014-4D35-8CE5-C7F5A048BE35}" type="slidenum">
              <a:rPr lang="en-US" smtClean="0"/>
              <a:pPr/>
              <a:t>‹#›</a:t>
            </a:fld>
            <a:endParaRPr lang="en-US" dirty="0"/>
          </a:p>
        </p:txBody>
      </p:sp>
    </p:spTree>
    <p:extLst>
      <p:ext uri="{BB962C8B-B14F-4D97-AF65-F5344CB8AC3E}">
        <p14:creationId xmlns:p14="http://schemas.microsoft.com/office/powerpoint/2010/main" val="3023999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0016CCC-0575-4ED0-8239-8330FDF1C03F}" type="datetimeFigureOut">
              <a:rPr lang="en-US" smtClean="0"/>
              <a:pPr/>
              <a:t>11/26/2025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ED1DD55-6014-4D35-8CE5-C7F5A048BE35}" type="slidenum">
              <a:rPr lang="en-US" smtClean="0"/>
              <a:pPr/>
              <a:t>‹#›</a:t>
            </a:fld>
            <a:endParaRPr lang="en-US" dirty="0"/>
          </a:p>
        </p:txBody>
      </p:sp>
    </p:spTree>
    <p:extLst>
      <p:ext uri="{BB962C8B-B14F-4D97-AF65-F5344CB8AC3E}">
        <p14:creationId xmlns:p14="http://schemas.microsoft.com/office/powerpoint/2010/main" val="5150263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0016CCC-0575-4ED0-8239-8330FDF1C03F}" type="datetimeFigureOut">
              <a:rPr lang="en-US" smtClean="0"/>
              <a:pPr/>
              <a:t>11/26/2025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ED1DD55-6014-4D35-8CE5-C7F5A048BE35}" type="slidenum">
              <a:rPr lang="en-US" smtClean="0"/>
              <a:pPr/>
              <a:t>‹#›</a:t>
            </a:fld>
            <a:endParaRPr lang="en-US" dirty="0"/>
          </a:p>
        </p:txBody>
      </p:sp>
    </p:spTree>
    <p:extLst>
      <p:ext uri="{BB962C8B-B14F-4D97-AF65-F5344CB8AC3E}">
        <p14:creationId xmlns:p14="http://schemas.microsoft.com/office/powerpoint/2010/main" val="3852681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016CCC-0575-4ED0-8239-8330FDF1C03F}" type="datetimeFigureOut">
              <a:rPr lang="en-US" smtClean="0"/>
              <a:pPr/>
              <a:t>11/26/2025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ED1DD55-6014-4D35-8CE5-C7F5A048BE35}" type="slidenum">
              <a:rPr lang="en-US" smtClean="0"/>
              <a:pPr/>
              <a:t>‹#›</a:t>
            </a:fld>
            <a:endParaRPr lang="en-US" dirty="0"/>
          </a:p>
        </p:txBody>
      </p:sp>
    </p:spTree>
    <p:extLst>
      <p:ext uri="{BB962C8B-B14F-4D97-AF65-F5344CB8AC3E}">
        <p14:creationId xmlns:p14="http://schemas.microsoft.com/office/powerpoint/2010/main" val="3003138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0016CCC-0575-4ED0-8239-8330FDF1C03F}" type="datetimeFigureOut">
              <a:rPr lang="en-US" smtClean="0"/>
              <a:pPr/>
              <a:t>11/26/2025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ED1DD55-6014-4D35-8CE5-C7F5A048BE35}" type="slidenum">
              <a:rPr lang="en-US" smtClean="0"/>
              <a:pPr/>
              <a:t>‹#›</a:t>
            </a:fld>
            <a:endParaRPr lang="en-US" dirty="0"/>
          </a:p>
        </p:txBody>
      </p:sp>
    </p:spTree>
    <p:extLst>
      <p:ext uri="{BB962C8B-B14F-4D97-AF65-F5344CB8AC3E}">
        <p14:creationId xmlns:p14="http://schemas.microsoft.com/office/powerpoint/2010/main" val="7001696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0016CCC-0575-4ED0-8239-8330FDF1C03F}" type="datetimeFigureOut">
              <a:rPr lang="en-US" smtClean="0"/>
              <a:pPr/>
              <a:t>11/26/2025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ED1DD55-6014-4D35-8CE5-C7F5A048BE35}" type="slidenum">
              <a:rPr lang="en-US" smtClean="0"/>
              <a:pPr/>
              <a:t>‹#›</a:t>
            </a:fld>
            <a:endParaRPr lang="en-US" dirty="0"/>
          </a:p>
        </p:txBody>
      </p:sp>
    </p:spTree>
    <p:extLst>
      <p:ext uri="{BB962C8B-B14F-4D97-AF65-F5344CB8AC3E}">
        <p14:creationId xmlns:p14="http://schemas.microsoft.com/office/powerpoint/2010/main" val="1026631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0016CCC-0575-4ED0-8239-8330FDF1C03F}" type="datetimeFigureOut">
              <a:rPr lang="en-US" smtClean="0"/>
              <a:pPr/>
              <a:t>11/26/2025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ED1DD55-6014-4D35-8CE5-C7F5A048BE35}" type="slidenum">
              <a:rPr lang="en-US" smtClean="0"/>
              <a:pPr/>
              <a:t>‹#›</a:t>
            </a:fld>
            <a:endParaRPr lang="en-US" dirty="0"/>
          </a:p>
        </p:txBody>
      </p:sp>
    </p:spTree>
    <p:extLst>
      <p:ext uri="{BB962C8B-B14F-4D97-AF65-F5344CB8AC3E}">
        <p14:creationId xmlns:p14="http://schemas.microsoft.com/office/powerpoint/2010/main" val="3601921688"/>
      </p:ext>
    </p:extLst>
  </p:cSld>
  <p:clrMap bg1="lt1" tx1="dk1" bg2="lt2" tx2="dk2" accent1="accent1" accent2="accent2" accent3="accent3" accent4="accent4" accent5="accent5" accent6="accent6" hlink="hlink" folHlink="folHlink"/>
  <p:sldLayoutIdLst>
    <p:sldLayoutId id="2147483789" r:id="rId1"/>
    <p:sldLayoutId id="2147483790" r:id="rId2"/>
    <p:sldLayoutId id="2147483791" r:id="rId3"/>
    <p:sldLayoutId id="2147483792" r:id="rId4"/>
    <p:sldLayoutId id="2147483793" r:id="rId5"/>
    <p:sldLayoutId id="2147483794" r:id="rId6"/>
    <p:sldLayoutId id="2147483795" r:id="rId7"/>
    <p:sldLayoutId id="2147483796" r:id="rId8"/>
    <p:sldLayoutId id="2147483797" r:id="rId9"/>
    <p:sldLayoutId id="2147483798" r:id="rId10"/>
    <p:sldLayoutId id="2147483799" r:id="rId11"/>
    <p:sldLayoutId id="2147483800" r:id="rId12"/>
    <p:sldLayoutId id="2147483801" r:id="rId13"/>
    <p:sldLayoutId id="2147483802" r:id="rId14"/>
    <p:sldLayoutId id="2147483803" r:id="rId15"/>
    <p:sldLayoutId id="214748380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hyperlink" Target="mailto:cmedwards@mcgtn.net" TargetMode="External"/><Relationship Id="rId2" Type="http://schemas.openxmlformats.org/officeDocument/2006/relationships/hyperlink" Target="mailto:djmurphy@mcgtn.net" TargetMode="External"/><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hyperlink" Target="https://mcgtn.org/assessor/tangible-personal-property"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2971800"/>
            <a:ext cx="7696200" cy="2895600"/>
          </a:xfrm>
        </p:spPr>
        <p:txBody>
          <a:bodyPr>
            <a:normAutofit/>
          </a:bodyPr>
          <a:lstStyle/>
          <a:p>
            <a:pPr algn="ctr"/>
            <a:r>
              <a:rPr lang="en-US" sz="4400" dirty="0">
                <a:solidFill>
                  <a:schemeClr val="tx1"/>
                </a:solidFill>
              </a:rPr>
              <a:t>How To</a:t>
            </a:r>
            <a:br>
              <a:rPr lang="en-US" sz="4400" dirty="0">
                <a:solidFill>
                  <a:schemeClr val="tx1"/>
                </a:solidFill>
              </a:rPr>
            </a:br>
            <a:r>
              <a:rPr lang="en-US" sz="4400" dirty="0">
                <a:solidFill>
                  <a:schemeClr val="tx1"/>
                </a:solidFill>
              </a:rPr>
              <a:t>Complete the Paper </a:t>
            </a:r>
            <a:br>
              <a:rPr lang="en-US" sz="4400" dirty="0">
                <a:solidFill>
                  <a:schemeClr val="tx1"/>
                </a:solidFill>
              </a:rPr>
            </a:br>
            <a:r>
              <a:rPr lang="en-US" sz="4400" dirty="0">
                <a:solidFill>
                  <a:schemeClr val="tx1"/>
                </a:solidFill>
              </a:rPr>
              <a:t> Tangible Personal Property Tax Filing</a:t>
            </a:r>
          </a:p>
        </p:txBody>
      </p:sp>
      <p:sp>
        <p:nvSpPr>
          <p:cNvPr id="8" name="Title 1">
            <a:extLst>
              <a:ext uri="{FF2B5EF4-FFF2-40B4-BE49-F238E27FC236}">
                <a16:creationId xmlns:a16="http://schemas.microsoft.com/office/drawing/2014/main" id="{75B49408-6A80-4993-8718-40762475020F}"/>
              </a:ext>
            </a:extLst>
          </p:cNvPr>
          <p:cNvSpPr txBox="1">
            <a:spLocks/>
          </p:cNvSpPr>
          <p:nvPr/>
        </p:nvSpPr>
        <p:spPr>
          <a:xfrm>
            <a:off x="1752600" y="6248400"/>
            <a:ext cx="7696200" cy="353411"/>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1200" dirty="0">
                <a:solidFill>
                  <a:schemeClr val="tx1"/>
                </a:solidFill>
              </a:rPr>
              <a:t>[Note: A Frequently Asked Questions (FAQs) section is located at the end of this guide.]</a:t>
            </a:r>
          </a:p>
        </p:txBody>
      </p:sp>
      <p:pic>
        <p:nvPicPr>
          <p:cNvPr id="5" name="Graphic 4">
            <a:extLst>
              <a:ext uri="{FF2B5EF4-FFF2-40B4-BE49-F238E27FC236}">
                <a16:creationId xmlns:a16="http://schemas.microsoft.com/office/drawing/2014/main" id="{31479A40-8E81-61C7-BB20-200B0AF1181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608269" y="386715"/>
            <a:ext cx="3984862" cy="2194560"/>
          </a:xfrm>
          <a:prstGeom prst="rect">
            <a:avLst/>
          </a:prstGeom>
        </p:spPr>
      </p:pic>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28600"/>
            <a:ext cx="7719313" cy="1701800"/>
          </a:xfrm>
        </p:spPr>
        <p:txBody>
          <a:bodyPr>
            <a:noAutofit/>
          </a:bodyPr>
          <a:lstStyle/>
          <a:p>
            <a:pPr algn="ctr"/>
            <a:r>
              <a:rPr lang="en-US" sz="1700" b="1" dirty="0">
                <a:solidFill>
                  <a:schemeClr val="tx1"/>
                </a:solidFill>
              </a:rPr>
              <a:t>The Assessor’s Office Tangible Personal Property Staff will enter the information from the asset list into the depreciation table , based on the group each item belongs in and purchase year. </a:t>
            </a:r>
          </a:p>
        </p:txBody>
      </p:sp>
      <p:graphicFrame>
        <p:nvGraphicFramePr>
          <p:cNvPr id="4" name="Table 3"/>
          <p:cNvGraphicFramePr>
            <a:graphicFrameLocks noGrp="1"/>
          </p:cNvGraphicFramePr>
          <p:nvPr>
            <p:extLst>
              <p:ext uri="{D42A27DB-BD31-4B8C-83A1-F6EECF244321}">
                <p14:modId xmlns:p14="http://schemas.microsoft.com/office/powerpoint/2010/main" val="3717395461"/>
              </p:ext>
            </p:extLst>
          </p:nvPr>
        </p:nvGraphicFramePr>
        <p:xfrm>
          <a:off x="228600" y="1374532"/>
          <a:ext cx="4574445" cy="4753186"/>
        </p:xfrm>
        <a:graphic>
          <a:graphicData uri="http://schemas.openxmlformats.org/drawingml/2006/table">
            <a:tbl>
              <a:tblPr/>
              <a:tblGrid>
                <a:gridCol w="2211498">
                  <a:extLst>
                    <a:ext uri="{9D8B030D-6E8A-4147-A177-3AD203B41FA5}">
                      <a16:colId xmlns:a16="http://schemas.microsoft.com/office/drawing/2014/main" val="768193877"/>
                    </a:ext>
                  </a:extLst>
                </a:gridCol>
                <a:gridCol w="988902">
                  <a:extLst>
                    <a:ext uri="{9D8B030D-6E8A-4147-A177-3AD203B41FA5}">
                      <a16:colId xmlns:a16="http://schemas.microsoft.com/office/drawing/2014/main" val="4063534496"/>
                    </a:ext>
                  </a:extLst>
                </a:gridCol>
                <a:gridCol w="1374045">
                  <a:extLst>
                    <a:ext uri="{9D8B030D-6E8A-4147-A177-3AD203B41FA5}">
                      <a16:colId xmlns:a16="http://schemas.microsoft.com/office/drawing/2014/main" val="808761433"/>
                    </a:ext>
                  </a:extLst>
                </a:gridCol>
              </a:tblGrid>
              <a:tr h="271303">
                <a:tc>
                  <a:txBody>
                    <a:bodyPr/>
                    <a:lstStyle/>
                    <a:p>
                      <a:pPr algn="ctr" fontAlgn="b"/>
                      <a:r>
                        <a:rPr lang="en-US" sz="1000" b="1" i="0" u="none" strike="noStrike" dirty="0">
                          <a:solidFill>
                            <a:srgbClr val="FFFFFF"/>
                          </a:solidFill>
                          <a:effectLst/>
                          <a:latin typeface="Calibri" panose="020F0502020204030204" pitchFamily="34" charset="0"/>
                        </a:rPr>
                        <a:t>ITEM TYPE AND DESCRIPTION</a:t>
                      </a:r>
                    </a:p>
                  </a:txBody>
                  <a:tcPr marL="5930" marR="5930" marT="5930" marB="0" anchor="b">
                    <a:lnL>
                      <a:noFill/>
                    </a:lnL>
                    <a:lnR>
                      <a:noFill/>
                    </a:lnR>
                    <a:lnT>
                      <a:noFill/>
                    </a:lnT>
                    <a:lnB w="6350" cap="flat" cmpd="sng" algn="ctr">
                      <a:solidFill>
                        <a:srgbClr val="000000"/>
                      </a:solidFill>
                      <a:prstDash val="solid"/>
                      <a:round/>
                      <a:headEnd type="none" w="med" len="med"/>
                      <a:tailEnd type="none" w="med" len="med"/>
                    </a:lnB>
                    <a:solidFill>
                      <a:srgbClr val="548235"/>
                    </a:solidFill>
                  </a:tcPr>
                </a:tc>
                <a:tc>
                  <a:txBody>
                    <a:bodyPr/>
                    <a:lstStyle/>
                    <a:p>
                      <a:pPr algn="ctr" fontAlgn="b"/>
                      <a:r>
                        <a:rPr lang="en-US" sz="1000" b="1" i="0" u="none" strike="noStrike" dirty="0">
                          <a:solidFill>
                            <a:srgbClr val="FFFFFF"/>
                          </a:solidFill>
                          <a:effectLst/>
                          <a:latin typeface="Calibri" panose="020F0502020204030204" pitchFamily="34" charset="0"/>
                        </a:rPr>
                        <a:t>YEAR MADE OR PURCHASED</a:t>
                      </a:r>
                    </a:p>
                  </a:txBody>
                  <a:tcPr marL="5930" marR="5930" marT="5930" marB="0" anchor="b">
                    <a:lnL>
                      <a:noFill/>
                    </a:lnL>
                    <a:lnR>
                      <a:noFill/>
                    </a:lnR>
                    <a:lnT>
                      <a:noFill/>
                    </a:lnT>
                    <a:lnB w="6350" cap="flat" cmpd="sng" algn="ctr">
                      <a:solidFill>
                        <a:srgbClr val="000000"/>
                      </a:solidFill>
                      <a:prstDash val="solid"/>
                      <a:round/>
                      <a:headEnd type="none" w="med" len="med"/>
                      <a:tailEnd type="none" w="med" len="med"/>
                    </a:lnB>
                    <a:solidFill>
                      <a:srgbClr val="548235"/>
                    </a:solidFill>
                  </a:tcPr>
                </a:tc>
                <a:tc>
                  <a:txBody>
                    <a:bodyPr/>
                    <a:lstStyle/>
                    <a:p>
                      <a:pPr algn="ctr" fontAlgn="b"/>
                      <a:r>
                        <a:rPr lang="en-US" sz="1000" b="1" i="0" u="none" strike="noStrike" dirty="0">
                          <a:solidFill>
                            <a:srgbClr val="FFFFFF"/>
                          </a:solidFill>
                          <a:effectLst/>
                          <a:latin typeface="Calibri" panose="020F0502020204030204" pitchFamily="34" charset="0"/>
                        </a:rPr>
                        <a:t>COST NEW OR </a:t>
                      </a:r>
                    </a:p>
                    <a:p>
                      <a:pPr algn="ctr" fontAlgn="b"/>
                      <a:r>
                        <a:rPr lang="en-US" sz="1000" b="1" i="0" u="none" strike="noStrike" dirty="0">
                          <a:solidFill>
                            <a:srgbClr val="FFFFFF"/>
                          </a:solidFill>
                          <a:effectLst/>
                          <a:latin typeface="Calibri" panose="020F0502020204030204" pitchFamily="34" charset="0"/>
                        </a:rPr>
                        <a:t>PURCHASED COST</a:t>
                      </a:r>
                    </a:p>
                  </a:txBody>
                  <a:tcPr marL="5930" marR="5930" marT="5930" marB="0" anchor="b">
                    <a:lnL>
                      <a:noFill/>
                    </a:lnL>
                    <a:lnR>
                      <a:noFill/>
                    </a:lnR>
                    <a:lnT>
                      <a:noFill/>
                    </a:lnT>
                    <a:lnB w="6350" cap="flat" cmpd="sng" algn="ctr">
                      <a:solidFill>
                        <a:srgbClr val="000000"/>
                      </a:solidFill>
                      <a:prstDash val="solid"/>
                      <a:round/>
                      <a:headEnd type="none" w="med" len="med"/>
                      <a:tailEnd type="none" w="med" len="med"/>
                    </a:lnB>
                    <a:solidFill>
                      <a:srgbClr val="548235"/>
                    </a:solidFill>
                  </a:tcPr>
                </a:tc>
                <a:extLst>
                  <a:ext uri="{0D108BD9-81ED-4DB2-BD59-A6C34878D82A}">
                    <a16:rowId xmlns:a16="http://schemas.microsoft.com/office/drawing/2014/main" val="1316240254"/>
                  </a:ext>
                </a:extLst>
              </a:tr>
              <a:tr h="202195">
                <a:tc>
                  <a:txBody>
                    <a:bodyPr/>
                    <a:lstStyle/>
                    <a:p>
                      <a:pPr algn="l" fontAlgn="b"/>
                      <a:r>
                        <a:rPr lang="en-US" sz="1000" b="0" i="0" u="none" strike="noStrike" dirty="0">
                          <a:solidFill>
                            <a:srgbClr val="0070C0"/>
                          </a:solidFill>
                          <a:effectLst/>
                          <a:latin typeface="Calibri" panose="020F0502020204030204" pitchFamily="34" charset="0"/>
                        </a:rPr>
                        <a:t>John Deere Zero Turn Mower        (Grp</a:t>
                      </a:r>
                      <a:r>
                        <a:rPr lang="en-US" sz="1000" b="0" i="0" u="none" strike="noStrike" baseline="0" dirty="0">
                          <a:solidFill>
                            <a:srgbClr val="0070C0"/>
                          </a:solidFill>
                          <a:effectLst/>
                          <a:latin typeface="Calibri" panose="020F0502020204030204" pitchFamily="34" charset="0"/>
                        </a:rPr>
                        <a:t> 1)</a:t>
                      </a:r>
                      <a:endParaRPr lang="en-US" sz="1000" b="0" i="0" u="none" strike="noStrike" dirty="0">
                        <a:solidFill>
                          <a:srgbClr val="0070C0"/>
                        </a:solidFill>
                        <a:effectLst/>
                        <a:latin typeface="Calibri" panose="020F0502020204030204" pitchFamily="34" charset="0"/>
                      </a:endParaRP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70C0"/>
                          </a:solidFill>
                          <a:effectLst/>
                          <a:latin typeface="Calibri" panose="020F0502020204030204" pitchFamily="34" charset="0"/>
                        </a:rPr>
                        <a:t>2025</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70C0"/>
                          </a:solidFill>
                          <a:effectLst/>
                          <a:latin typeface="Calibri" panose="020F0502020204030204" pitchFamily="34" charset="0"/>
                        </a:rPr>
                        <a:t>13,900</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43245357"/>
                  </a:ext>
                </a:extLst>
              </a:tr>
              <a:tr h="202195">
                <a:tc>
                  <a:txBody>
                    <a:bodyPr/>
                    <a:lstStyle/>
                    <a:p>
                      <a:pPr algn="l" fontAlgn="b"/>
                      <a:r>
                        <a:rPr lang="en-US" sz="1000" b="0" i="0" u="none" strike="noStrike" dirty="0">
                          <a:solidFill>
                            <a:srgbClr val="0070C0"/>
                          </a:solidFill>
                          <a:effectLst/>
                          <a:latin typeface="Calibri" panose="020F0502020204030204" pitchFamily="34" charset="0"/>
                        </a:rPr>
                        <a:t>Flatbed Trailer                                  </a:t>
                      </a:r>
                      <a:r>
                        <a:rPr lang="en-US" sz="1000" b="0" i="0" u="none" strike="noStrike" baseline="0" dirty="0">
                          <a:solidFill>
                            <a:srgbClr val="0070C0"/>
                          </a:solidFill>
                          <a:effectLst/>
                          <a:latin typeface="Calibri" panose="020F0502020204030204" pitchFamily="34" charset="0"/>
                        </a:rPr>
                        <a:t> (Grp 1)</a:t>
                      </a:r>
                      <a:endParaRPr lang="en-US" sz="1000" b="0" i="0" u="none" strike="noStrike" dirty="0">
                        <a:solidFill>
                          <a:srgbClr val="0070C0"/>
                        </a:solidFill>
                        <a:effectLst/>
                        <a:latin typeface="Calibri" panose="020F0502020204030204" pitchFamily="34" charset="0"/>
                      </a:endParaRP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70C0"/>
                          </a:solidFill>
                          <a:effectLst/>
                          <a:latin typeface="Calibri" panose="020F0502020204030204" pitchFamily="34" charset="0"/>
                        </a:rPr>
                        <a:t>2021</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70C0"/>
                          </a:solidFill>
                          <a:effectLst/>
                          <a:latin typeface="Calibri" panose="020F0502020204030204" pitchFamily="34" charset="0"/>
                        </a:rPr>
                        <a:t>3,000</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9443839"/>
                  </a:ext>
                </a:extLst>
              </a:tr>
              <a:tr h="0">
                <a:tc>
                  <a:txBody>
                    <a:bodyPr/>
                    <a:lstStyle/>
                    <a:p>
                      <a:pPr algn="l" fontAlgn="b"/>
                      <a:r>
                        <a:rPr lang="en-US" sz="1000" b="0" i="0" u="none" strike="noStrike" dirty="0">
                          <a:solidFill>
                            <a:srgbClr val="FF0000"/>
                          </a:solidFill>
                          <a:effectLst/>
                          <a:latin typeface="Calibri" panose="020F0502020204030204" pitchFamily="34" charset="0"/>
                        </a:rPr>
                        <a:t>Weed-eater                                        (Grp</a:t>
                      </a:r>
                      <a:r>
                        <a:rPr lang="en-US" sz="1000" b="0" i="0" u="none" strike="noStrike" baseline="0" dirty="0">
                          <a:solidFill>
                            <a:srgbClr val="FF0000"/>
                          </a:solidFill>
                          <a:effectLst/>
                          <a:latin typeface="Calibri" panose="020F0502020204030204" pitchFamily="34" charset="0"/>
                        </a:rPr>
                        <a:t> 2)</a:t>
                      </a:r>
                      <a:endParaRPr lang="en-US" sz="1000" b="0" i="0" u="none" strike="noStrike" dirty="0">
                        <a:solidFill>
                          <a:srgbClr val="FF0000"/>
                        </a:solidFill>
                        <a:effectLst/>
                        <a:latin typeface="Calibri" panose="020F0502020204030204" pitchFamily="34" charset="0"/>
                      </a:endParaRP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FF0000"/>
                          </a:solidFill>
                          <a:effectLst/>
                          <a:latin typeface="Calibri" panose="020F0502020204030204" pitchFamily="34" charset="0"/>
                        </a:rPr>
                        <a:t>2022</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FF0000"/>
                          </a:solidFill>
                          <a:effectLst/>
                          <a:latin typeface="Calibri" panose="020F0502020204030204" pitchFamily="34" charset="0"/>
                        </a:rPr>
                        <a:t>499</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89111672"/>
                  </a:ext>
                </a:extLst>
              </a:tr>
              <a:tr h="202195">
                <a:tc>
                  <a:txBody>
                    <a:bodyPr/>
                    <a:lstStyle/>
                    <a:p>
                      <a:pPr algn="l" fontAlgn="b"/>
                      <a:r>
                        <a:rPr lang="en-US" sz="1000" b="0" i="0" u="none" strike="noStrike" dirty="0">
                          <a:solidFill>
                            <a:srgbClr val="FF0000"/>
                          </a:solidFill>
                          <a:effectLst/>
                          <a:latin typeface="Calibri" panose="020F0502020204030204" pitchFamily="34" charset="0"/>
                        </a:rPr>
                        <a:t>Blower                                                </a:t>
                      </a:r>
                      <a:r>
                        <a:rPr lang="en-US" sz="1000" b="0" i="0" u="none" strike="noStrike" baseline="0" dirty="0">
                          <a:solidFill>
                            <a:srgbClr val="FF0000"/>
                          </a:solidFill>
                          <a:effectLst/>
                          <a:latin typeface="Calibri" panose="020F0502020204030204" pitchFamily="34" charset="0"/>
                        </a:rPr>
                        <a:t> (Grp 2)</a:t>
                      </a:r>
                      <a:endParaRPr lang="en-US" sz="1000" b="0" i="0" u="none" strike="noStrike" dirty="0">
                        <a:solidFill>
                          <a:srgbClr val="FF0000"/>
                        </a:solidFill>
                        <a:effectLst/>
                        <a:latin typeface="Calibri" panose="020F0502020204030204" pitchFamily="34" charset="0"/>
                      </a:endParaRP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FF0000"/>
                          </a:solidFill>
                          <a:effectLst/>
                          <a:latin typeface="Calibri" panose="020F0502020204030204" pitchFamily="34" charset="0"/>
                        </a:rPr>
                        <a:t>2022</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FF0000"/>
                          </a:solidFill>
                          <a:effectLst/>
                          <a:latin typeface="Calibri" panose="020F0502020204030204" pitchFamily="34" charset="0"/>
                        </a:rPr>
                        <a:t>279</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72995080"/>
                  </a:ext>
                </a:extLst>
              </a:tr>
              <a:tr h="202195">
                <a:tc>
                  <a:txBody>
                    <a:bodyPr/>
                    <a:lstStyle/>
                    <a:p>
                      <a:pPr algn="l" fontAlgn="b"/>
                      <a:r>
                        <a:rPr lang="en-US" sz="1000" b="0" i="0" u="none" strike="noStrike" dirty="0">
                          <a:solidFill>
                            <a:srgbClr val="FF0000"/>
                          </a:solidFill>
                          <a:effectLst/>
                          <a:latin typeface="Calibri" panose="020F0502020204030204" pitchFamily="34" charset="0"/>
                        </a:rPr>
                        <a:t>Chain Saw                                           (Grp 2)</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FF0000"/>
                          </a:solidFill>
                          <a:effectLst/>
                          <a:latin typeface="Calibri" panose="020F0502020204030204" pitchFamily="34" charset="0"/>
                        </a:rPr>
                        <a:t>2020</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FF0000"/>
                          </a:solidFill>
                          <a:effectLst/>
                          <a:latin typeface="Calibri" panose="020F0502020204030204" pitchFamily="34" charset="0"/>
                        </a:rPr>
                        <a:t>499</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76708435"/>
                  </a:ext>
                </a:extLst>
              </a:tr>
              <a:tr h="202195">
                <a:tc>
                  <a:txBody>
                    <a:bodyPr/>
                    <a:lstStyle/>
                    <a:p>
                      <a:pPr algn="l" fontAlgn="b"/>
                      <a:r>
                        <a:rPr lang="en-US" sz="1000" b="0" i="0" u="none" strike="noStrike" dirty="0">
                          <a:solidFill>
                            <a:srgbClr val="FF0000"/>
                          </a:solidFill>
                          <a:effectLst/>
                          <a:latin typeface="Calibri" panose="020F0502020204030204" pitchFamily="34" charset="0"/>
                        </a:rPr>
                        <a:t>Hand Tools                                          (Grp</a:t>
                      </a:r>
                      <a:r>
                        <a:rPr lang="en-US" sz="1000" b="0" i="0" u="none" strike="noStrike" baseline="0" dirty="0">
                          <a:solidFill>
                            <a:srgbClr val="FF0000"/>
                          </a:solidFill>
                          <a:effectLst/>
                          <a:latin typeface="Calibri" panose="020F0502020204030204" pitchFamily="34" charset="0"/>
                        </a:rPr>
                        <a:t> 2)</a:t>
                      </a:r>
                      <a:endParaRPr lang="en-US" sz="1000" b="0" i="0" u="none" strike="noStrike" dirty="0">
                        <a:solidFill>
                          <a:srgbClr val="FF0000"/>
                        </a:solidFill>
                        <a:effectLst/>
                        <a:latin typeface="Calibri" panose="020F0502020204030204" pitchFamily="34" charset="0"/>
                      </a:endParaRP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FF0000"/>
                          </a:solidFill>
                          <a:effectLst/>
                          <a:latin typeface="Calibri" panose="020F0502020204030204" pitchFamily="34" charset="0"/>
                        </a:rPr>
                        <a:t>2018</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FF0000"/>
                          </a:solidFill>
                          <a:effectLst/>
                          <a:latin typeface="Calibri" panose="020F0502020204030204" pitchFamily="34" charset="0"/>
                        </a:rPr>
                        <a:t>200</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26341691"/>
                  </a:ext>
                </a:extLst>
              </a:tr>
              <a:tr h="202195">
                <a:tc>
                  <a:txBody>
                    <a:bodyPr/>
                    <a:lstStyle/>
                    <a:p>
                      <a:pPr algn="l" fontAlgn="b"/>
                      <a:r>
                        <a:rPr lang="en-US" sz="1000" b="0" i="0" u="none" strike="noStrike" dirty="0">
                          <a:solidFill>
                            <a:srgbClr val="FF0000"/>
                          </a:solidFill>
                          <a:effectLst/>
                          <a:latin typeface="Calibri" panose="020F0502020204030204" pitchFamily="34" charset="0"/>
                        </a:rPr>
                        <a:t>Garden</a:t>
                      </a:r>
                      <a:r>
                        <a:rPr lang="en-US" sz="1000" b="0" i="0" u="none" strike="noStrike" baseline="0" dirty="0">
                          <a:solidFill>
                            <a:srgbClr val="FF0000"/>
                          </a:solidFill>
                          <a:effectLst/>
                          <a:latin typeface="Calibri" panose="020F0502020204030204" pitchFamily="34" charset="0"/>
                        </a:rPr>
                        <a:t> Tools (rakes, shovels)</a:t>
                      </a:r>
                      <a:r>
                        <a:rPr lang="en-US" sz="1000" b="0" i="0" u="none" strike="noStrike" dirty="0">
                          <a:solidFill>
                            <a:srgbClr val="FF0000"/>
                          </a:solidFill>
                          <a:effectLst/>
                          <a:latin typeface="Calibri" panose="020F0502020204030204" pitchFamily="34" charset="0"/>
                        </a:rPr>
                        <a:t>         (Grp</a:t>
                      </a:r>
                      <a:r>
                        <a:rPr lang="en-US" sz="1000" b="0" i="0" u="none" strike="noStrike" baseline="0" dirty="0">
                          <a:solidFill>
                            <a:srgbClr val="FF0000"/>
                          </a:solidFill>
                          <a:effectLst/>
                          <a:latin typeface="Calibri" panose="020F0502020204030204" pitchFamily="34" charset="0"/>
                        </a:rPr>
                        <a:t> 2)</a:t>
                      </a:r>
                      <a:endParaRPr lang="en-US" sz="1000" b="0" i="0" u="none" strike="noStrike" dirty="0">
                        <a:solidFill>
                          <a:srgbClr val="FF0000"/>
                        </a:solidFill>
                        <a:effectLst/>
                        <a:latin typeface="Calibri" panose="020F0502020204030204" pitchFamily="34" charset="0"/>
                      </a:endParaRP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FF0000"/>
                          </a:solidFill>
                          <a:effectLst/>
                          <a:latin typeface="Calibri" panose="020F0502020204030204" pitchFamily="34" charset="0"/>
                        </a:rPr>
                        <a:t>2018</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FF0000"/>
                          </a:solidFill>
                          <a:effectLst/>
                          <a:latin typeface="Calibri" panose="020F0502020204030204" pitchFamily="34" charset="0"/>
                        </a:rPr>
                        <a:t>75</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36524628"/>
                  </a:ext>
                </a:extLst>
              </a:tr>
              <a:tr h="202195">
                <a:tc>
                  <a:txBody>
                    <a:bodyPr/>
                    <a:lstStyle/>
                    <a:p>
                      <a:pPr algn="l" fontAlgn="b"/>
                      <a:r>
                        <a:rPr lang="en-US" sz="1000" b="0" i="0" u="none" strike="noStrike" dirty="0">
                          <a:solidFill>
                            <a:srgbClr val="0070C0"/>
                          </a:solidFill>
                          <a:effectLst/>
                          <a:latin typeface="Calibri" panose="020F0502020204030204" pitchFamily="34" charset="0"/>
                        </a:rPr>
                        <a:t>Plastic Gas Cans X 3                           (Grp</a:t>
                      </a:r>
                      <a:r>
                        <a:rPr lang="en-US" sz="1000" b="0" i="0" u="none" strike="noStrike" baseline="0" dirty="0">
                          <a:solidFill>
                            <a:srgbClr val="0070C0"/>
                          </a:solidFill>
                          <a:effectLst/>
                          <a:latin typeface="Calibri" panose="020F0502020204030204" pitchFamily="34" charset="0"/>
                        </a:rPr>
                        <a:t> 1)</a:t>
                      </a:r>
                      <a:endParaRPr lang="en-US" sz="1000" b="0" i="0" u="none" strike="noStrike" dirty="0">
                        <a:solidFill>
                          <a:srgbClr val="0070C0"/>
                        </a:solidFill>
                        <a:effectLst/>
                        <a:latin typeface="Calibri" panose="020F0502020204030204" pitchFamily="34" charset="0"/>
                      </a:endParaRP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70C0"/>
                          </a:solidFill>
                          <a:effectLst/>
                          <a:latin typeface="Calibri" panose="020F0502020204030204" pitchFamily="34" charset="0"/>
                        </a:rPr>
                        <a:t>2022</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70C0"/>
                          </a:solidFill>
                          <a:effectLst/>
                          <a:latin typeface="Calibri" panose="020F0502020204030204" pitchFamily="34" charset="0"/>
                        </a:rPr>
                        <a:t>45</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91430381"/>
                  </a:ext>
                </a:extLst>
              </a:tr>
              <a:tr h="202195">
                <a:tc>
                  <a:txBody>
                    <a:bodyPr/>
                    <a:lstStyle/>
                    <a:p>
                      <a:pPr algn="l" fontAlgn="b"/>
                      <a:r>
                        <a:rPr lang="en-US" sz="1000" b="0" i="0" u="none" strike="noStrike" dirty="0">
                          <a:solidFill>
                            <a:srgbClr val="00B050"/>
                          </a:solidFill>
                          <a:effectLst/>
                          <a:latin typeface="Calibri" panose="020F0502020204030204" pitchFamily="34" charset="0"/>
                        </a:rPr>
                        <a:t>Cell Phone                                           (Grp</a:t>
                      </a:r>
                      <a:r>
                        <a:rPr lang="en-US" sz="1000" b="0" i="0" u="none" strike="noStrike" baseline="0" dirty="0">
                          <a:solidFill>
                            <a:srgbClr val="00B050"/>
                          </a:solidFill>
                          <a:effectLst/>
                          <a:latin typeface="Calibri" panose="020F0502020204030204" pitchFamily="34" charset="0"/>
                        </a:rPr>
                        <a:t> 2)</a:t>
                      </a:r>
                      <a:endParaRPr lang="en-US" sz="1000" b="0" i="0" u="none" strike="noStrike" dirty="0">
                        <a:solidFill>
                          <a:srgbClr val="00B050"/>
                        </a:solidFill>
                        <a:effectLst/>
                        <a:latin typeface="Calibri" panose="020F0502020204030204" pitchFamily="34" charset="0"/>
                      </a:endParaRP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B050"/>
                          </a:solidFill>
                          <a:effectLst/>
                          <a:latin typeface="Calibri" panose="020F0502020204030204" pitchFamily="34" charset="0"/>
                        </a:rPr>
                        <a:t>2024</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B050"/>
                          </a:solidFill>
                          <a:effectLst/>
                          <a:latin typeface="Calibri" panose="020F0502020204030204" pitchFamily="34" charset="0"/>
                        </a:rPr>
                        <a:t>1300</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71382428"/>
                  </a:ext>
                </a:extLst>
              </a:tr>
              <a:tr h="202195">
                <a:tc>
                  <a:txBody>
                    <a:bodyPr/>
                    <a:lstStyle/>
                    <a:p>
                      <a:pPr algn="l" fontAlgn="b"/>
                      <a:r>
                        <a:rPr lang="en-US" sz="1000" b="0" i="0" u="none" strike="noStrike" dirty="0">
                          <a:solidFill>
                            <a:srgbClr val="000000"/>
                          </a:solidFill>
                          <a:effectLst/>
                          <a:latin typeface="Calibri" panose="020F0502020204030204" pitchFamily="34" charset="0"/>
                        </a:rPr>
                        <a:t> </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21793077"/>
                  </a:ext>
                </a:extLst>
              </a:tr>
              <a:tr h="202195">
                <a:tc>
                  <a:txBody>
                    <a:bodyPr/>
                    <a:lstStyle/>
                    <a:p>
                      <a:pPr algn="l" fontAlgn="b"/>
                      <a:r>
                        <a:rPr lang="en-US" sz="1000" b="0" i="0" u="none" strike="noStrike" dirty="0">
                          <a:solidFill>
                            <a:srgbClr val="000000"/>
                          </a:solidFill>
                          <a:effectLst/>
                          <a:latin typeface="Calibri" panose="020F0502020204030204" pitchFamily="34" charset="0"/>
                        </a:rPr>
                        <a:t> </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99282855"/>
                  </a:ext>
                </a:extLst>
              </a:tr>
              <a:tr h="202195">
                <a:tc>
                  <a:txBody>
                    <a:bodyPr/>
                    <a:lstStyle/>
                    <a:p>
                      <a:pPr algn="l" fontAlgn="b"/>
                      <a:r>
                        <a:rPr lang="en-US" sz="1000" b="0" i="0" u="none" strike="noStrike" dirty="0">
                          <a:solidFill>
                            <a:srgbClr val="000000"/>
                          </a:solidFill>
                          <a:effectLst/>
                          <a:latin typeface="Calibri" panose="020F0502020204030204" pitchFamily="34" charset="0"/>
                        </a:rPr>
                        <a:t> </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851424"/>
                  </a:ext>
                </a:extLst>
              </a:tr>
              <a:tr h="202195">
                <a:tc>
                  <a:txBody>
                    <a:bodyPr/>
                    <a:lstStyle/>
                    <a:p>
                      <a:pPr algn="l" fontAlgn="b"/>
                      <a:r>
                        <a:rPr lang="en-US" sz="1000" b="0" i="0" u="none" strike="noStrike" dirty="0">
                          <a:solidFill>
                            <a:srgbClr val="000000"/>
                          </a:solidFill>
                          <a:effectLst/>
                          <a:latin typeface="Calibri" panose="020F0502020204030204" pitchFamily="34" charset="0"/>
                        </a:rPr>
                        <a:t> </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23839353"/>
                  </a:ext>
                </a:extLst>
              </a:tr>
              <a:tr h="202195">
                <a:tc>
                  <a:txBody>
                    <a:bodyPr/>
                    <a:lstStyle/>
                    <a:p>
                      <a:pPr algn="l" fontAlgn="b"/>
                      <a:r>
                        <a:rPr lang="en-US" sz="1000" b="0" i="0" u="none" strike="noStrike" dirty="0">
                          <a:solidFill>
                            <a:srgbClr val="000000"/>
                          </a:solidFill>
                          <a:effectLst/>
                          <a:latin typeface="Calibri" panose="020F0502020204030204" pitchFamily="34" charset="0"/>
                        </a:rPr>
                        <a:t> </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7386140"/>
                  </a:ext>
                </a:extLst>
              </a:tr>
              <a:tr h="202195">
                <a:tc>
                  <a:txBody>
                    <a:bodyPr/>
                    <a:lstStyle/>
                    <a:p>
                      <a:pPr algn="l" fontAlgn="b"/>
                      <a:r>
                        <a:rPr lang="en-US" sz="1000" b="1" i="0" u="none" strike="noStrike" dirty="0">
                          <a:solidFill>
                            <a:srgbClr val="000000"/>
                          </a:solidFill>
                          <a:effectLst/>
                          <a:latin typeface="Calibri" panose="020F0502020204030204" pitchFamily="34" charset="0"/>
                        </a:rPr>
                        <a:t>LIST ALL VEHICLES</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84503524"/>
                  </a:ext>
                </a:extLst>
              </a:tr>
              <a:tr h="202195">
                <a:tc>
                  <a:txBody>
                    <a:bodyPr/>
                    <a:lstStyle/>
                    <a:p>
                      <a:pPr algn="l" fontAlgn="b"/>
                      <a:r>
                        <a:rPr lang="en-US" sz="1000" b="0" i="0" u="none" strike="noStrike" dirty="0">
                          <a:solidFill>
                            <a:schemeClr val="tx1"/>
                          </a:solidFill>
                          <a:effectLst/>
                          <a:latin typeface="Calibri" panose="020F0502020204030204" pitchFamily="34" charset="0"/>
                        </a:rPr>
                        <a:t>2018 Silverado                                    (Grp</a:t>
                      </a:r>
                      <a:r>
                        <a:rPr lang="en-US" sz="1000" b="0" i="0" u="none" strike="noStrike" baseline="0" dirty="0">
                          <a:solidFill>
                            <a:schemeClr val="tx1"/>
                          </a:solidFill>
                          <a:effectLst/>
                          <a:latin typeface="Calibri" panose="020F0502020204030204" pitchFamily="34" charset="0"/>
                        </a:rPr>
                        <a:t> 9)</a:t>
                      </a:r>
                      <a:endParaRPr lang="en-US" sz="1000" b="0" i="0" u="none" strike="noStrike" dirty="0">
                        <a:solidFill>
                          <a:schemeClr val="tx1"/>
                        </a:solidFill>
                        <a:effectLst/>
                        <a:latin typeface="Calibri" panose="020F0502020204030204" pitchFamily="34" charset="0"/>
                      </a:endParaRP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chemeClr val="tx1"/>
                          </a:solidFill>
                          <a:effectLst/>
                          <a:latin typeface="Calibri" panose="020F0502020204030204" pitchFamily="34" charset="0"/>
                        </a:rPr>
                        <a:t>2022</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chemeClr val="tx1"/>
                          </a:solidFill>
                          <a:effectLst/>
                          <a:latin typeface="Calibri" panose="020F0502020204030204" pitchFamily="34" charset="0"/>
                        </a:rPr>
                        <a:t>38,000</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72752299"/>
                  </a:ext>
                </a:extLst>
              </a:tr>
              <a:tr h="202195">
                <a:tc>
                  <a:txBody>
                    <a:bodyPr/>
                    <a:lstStyle/>
                    <a:p>
                      <a:pPr algn="l" fontAlgn="b"/>
                      <a:r>
                        <a:rPr lang="en-US" sz="1000" b="0" i="0" u="none" strike="noStrike" dirty="0">
                          <a:solidFill>
                            <a:srgbClr val="000000"/>
                          </a:solidFill>
                          <a:effectLst/>
                          <a:latin typeface="Calibri" panose="020F0502020204030204" pitchFamily="34" charset="0"/>
                        </a:rPr>
                        <a:t> </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08599222"/>
                  </a:ext>
                </a:extLst>
              </a:tr>
              <a:tr h="202195">
                <a:tc>
                  <a:txBody>
                    <a:bodyPr/>
                    <a:lstStyle/>
                    <a:p>
                      <a:pPr algn="l" fontAlgn="b"/>
                      <a:r>
                        <a:rPr lang="en-US" sz="1000" b="0" i="0" u="none" strike="noStrike" dirty="0">
                          <a:solidFill>
                            <a:srgbClr val="000000"/>
                          </a:solidFill>
                          <a:effectLst/>
                          <a:latin typeface="Calibri" panose="020F0502020204030204" pitchFamily="34" charset="0"/>
                        </a:rPr>
                        <a:t> </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77397722"/>
                  </a:ext>
                </a:extLst>
              </a:tr>
              <a:tr h="202195">
                <a:tc>
                  <a:txBody>
                    <a:bodyPr/>
                    <a:lstStyle/>
                    <a:p>
                      <a:pPr algn="l" fontAlgn="b"/>
                      <a:r>
                        <a:rPr lang="en-US" sz="1000" b="0" i="0" u="none" strike="noStrike" dirty="0">
                          <a:solidFill>
                            <a:srgbClr val="000000"/>
                          </a:solidFill>
                          <a:effectLst/>
                          <a:latin typeface="Calibri" panose="020F0502020204030204" pitchFamily="34" charset="0"/>
                        </a:rPr>
                        <a:t> </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6089437"/>
                  </a:ext>
                </a:extLst>
              </a:tr>
              <a:tr h="202195">
                <a:tc>
                  <a:txBody>
                    <a:bodyPr/>
                    <a:lstStyle/>
                    <a:p>
                      <a:pPr algn="l" fontAlgn="b"/>
                      <a:r>
                        <a:rPr lang="en-US" sz="1000" b="0" i="0" u="none" strike="noStrike" dirty="0">
                          <a:solidFill>
                            <a:srgbClr val="000000"/>
                          </a:solidFill>
                          <a:effectLst/>
                          <a:latin typeface="Calibri" panose="020F0502020204030204" pitchFamily="34" charset="0"/>
                        </a:rPr>
                        <a:t>       </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26169948"/>
                  </a:ext>
                </a:extLst>
              </a:tr>
              <a:tr h="202195">
                <a:tc>
                  <a:txBody>
                    <a:bodyPr/>
                    <a:lstStyle/>
                    <a:p>
                      <a:pPr algn="r" fontAlgn="b"/>
                      <a:r>
                        <a:rPr lang="en-US" sz="1000" b="1" i="0" u="none" strike="noStrike" dirty="0">
                          <a:solidFill>
                            <a:srgbClr val="000000"/>
                          </a:solidFill>
                          <a:effectLst/>
                          <a:latin typeface="Calibri" panose="020F0502020204030204" pitchFamily="34" charset="0"/>
                        </a:rPr>
                        <a:t>COST OF ONE MONTHS SUPPLIES</a:t>
                      </a:r>
                    </a:p>
                  </a:txBody>
                  <a:tcPr marL="5930" marR="5930" marT="593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1" i="0" u="none" strike="noStrike" dirty="0">
                          <a:solidFill>
                            <a:srgbClr val="000000"/>
                          </a:solidFill>
                          <a:effectLst/>
                          <a:latin typeface="Calibri" panose="020F0502020204030204" pitchFamily="34" charset="0"/>
                        </a:rPr>
                        <a:t>AS OF 1/1/2025</a:t>
                      </a:r>
                    </a:p>
                  </a:txBody>
                  <a:tcPr marL="5930" marR="5930" marT="593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1000" b="0" i="0" u="none" strike="noStrike" dirty="0">
                          <a:solidFill>
                            <a:srgbClr val="0070C0"/>
                          </a:solidFill>
                          <a:effectLst/>
                          <a:latin typeface="Calibri" panose="020F0502020204030204" pitchFamily="34" charset="0"/>
                        </a:rPr>
                        <a:t> </a:t>
                      </a:r>
                      <a:r>
                        <a:rPr lang="en-US" sz="1000" b="0" i="0" u="none" strike="noStrike" dirty="0">
                          <a:solidFill>
                            <a:schemeClr val="tx1"/>
                          </a:solidFill>
                          <a:effectLst/>
                          <a:latin typeface="Calibri" panose="020F0502020204030204" pitchFamily="34" charset="0"/>
                        </a:rPr>
                        <a:t>(Grp 8 )                           65</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14598723"/>
                  </a:ext>
                </a:extLst>
              </a:tr>
              <a:tr h="240226">
                <a:tc>
                  <a:txBody>
                    <a:bodyPr/>
                    <a:lstStyle/>
                    <a:p>
                      <a:pPr algn="l" fontAlgn="b"/>
                      <a:r>
                        <a:rPr lang="en-US" sz="1000" b="0" i="0" u="none" strike="noStrike" dirty="0">
                          <a:solidFill>
                            <a:srgbClr val="000000"/>
                          </a:solidFill>
                          <a:effectLst/>
                          <a:latin typeface="Calibri" panose="020F0502020204030204" pitchFamily="34" charset="0"/>
                        </a:rPr>
                        <a:t> </a:t>
                      </a:r>
                    </a:p>
                  </a:txBody>
                  <a:tcPr marL="5930" marR="5930" marT="5930" marB="0" anchor="b">
                    <a:lnL>
                      <a:noFill/>
                    </a:lnL>
                    <a:lnR>
                      <a:noFill/>
                    </a:lnR>
                    <a:lnT w="6350" cap="flat" cmpd="sng" algn="ctr">
                      <a:solidFill>
                        <a:srgbClr val="000000"/>
                      </a:solidFill>
                      <a:prstDash val="solid"/>
                      <a:round/>
                      <a:headEnd type="none" w="med" len="med"/>
                      <a:tailEnd type="none" w="med" len="med"/>
                    </a:lnT>
                    <a:lnB>
                      <a:noFill/>
                    </a:lnB>
                    <a:solidFill>
                      <a:srgbClr val="548235"/>
                    </a:solidFill>
                  </a:tcPr>
                </a:tc>
                <a:tc>
                  <a:txBody>
                    <a:bodyPr/>
                    <a:lstStyle/>
                    <a:p>
                      <a:pPr algn="r" fontAlgn="b"/>
                      <a:r>
                        <a:rPr lang="en-US" sz="1000" b="0" i="0" u="none" strike="noStrike" dirty="0">
                          <a:solidFill>
                            <a:srgbClr val="FFFFFF"/>
                          </a:solidFill>
                          <a:effectLst/>
                          <a:latin typeface="Calibri" panose="020F0502020204030204" pitchFamily="34" charset="0"/>
                        </a:rPr>
                        <a:t>TOTAL</a:t>
                      </a:r>
                    </a:p>
                  </a:txBody>
                  <a:tcPr marL="5930" marR="5930" marT="5930" marB="0" anchor="b">
                    <a:lnL>
                      <a:noFill/>
                    </a:lnL>
                    <a:lnR w="6350" cap="flat" cmpd="sng" algn="ctr">
                      <a:solidFill>
                        <a:srgbClr val="000000"/>
                      </a:solidFill>
                      <a:prstDash val="solid"/>
                      <a:round/>
                      <a:headEnd type="none" w="med" len="med"/>
                      <a:tailEnd type="none" w="med" len="med"/>
                    </a:lnR>
                    <a:lnT>
                      <a:noFill/>
                    </a:lnT>
                    <a:lnB>
                      <a:noFill/>
                    </a:lnB>
                    <a:solidFill>
                      <a:srgbClr val="548235"/>
                    </a:solidFill>
                  </a:tcPr>
                </a:tc>
                <a:tc>
                  <a:txBody>
                    <a:bodyPr/>
                    <a:lstStyle/>
                    <a:p>
                      <a:pPr algn="r" fontAlgn="b"/>
                      <a:r>
                        <a:rPr lang="en-US" sz="1000" b="0" i="0" u="none" strike="noStrike" dirty="0">
                          <a:solidFill>
                            <a:schemeClr val="tx1"/>
                          </a:solidFill>
                          <a:effectLst/>
                          <a:latin typeface="Calibri" panose="020F0502020204030204" pitchFamily="34" charset="0"/>
                        </a:rPr>
                        <a:t>57,862</a:t>
                      </a:r>
                    </a:p>
                  </a:txBody>
                  <a:tcPr marL="5930" marR="5930" marT="59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8846183"/>
                  </a:ext>
                </a:extLst>
              </a:tr>
            </a:tbl>
          </a:graphicData>
        </a:graphic>
      </p:graphicFrame>
      <p:pic>
        <p:nvPicPr>
          <p:cNvPr id="5" name="Picture 4">
            <a:extLst>
              <a:ext uri="{FF2B5EF4-FFF2-40B4-BE49-F238E27FC236}">
                <a16:creationId xmlns:a16="http://schemas.microsoft.com/office/drawing/2014/main" id="{5F88C64D-793C-FA0B-3ECB-AD8D935D351D}"/>
              </a:ext>
            </a:extLst>
          </p:cNvPr>
          <p:cNvPicPr>
            <a:picLocks noChangeAspect="1"/>
          </p:cNvPicPr>
          <p:nvPr/>
        </p:nvPicPr>
        <p:blipFill>
          <a:blip r:embed="rId2"/>
          <a:stretch>
            <a:fillRect/>
          </a:stretch>
        </p:blipFill>
        <p:spPr>
          <a:xfrm>
            <a:off x="5135553" y="1183787"/>
            <a:ext cx="5989647" cy="544561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21116160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3396258" y="3962400"/>
            <a:ext cx="2329837" cy="84246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1,300x  .33=     </a:t>
            </a:r>
            <a:r>
              <a:rPr lang="en-US" dirty="0">
                <a:solidFill>
                  <a:srgbClr val="FF0000"/>
                </a:solidFill>
              </a:rPr>
              <a:t>429              </a:t>
            </a:r>
            <a:r>
              <a:rPr lang="en-US" dirty="0">
                <a:solidFill>
                  <a:schemeClr val="tx1"/>
                </a:solidFill>
              </a:rPr>
              <a:t>1,552 x .20=</a:t>
            </a:r>
            <a:r>
              <a:rPr lang="en-US" dirty="0">
                <a:solidFill>
                  <a:srgbClr val="FF0000"/>
                </a:solidFill>
              </a:rPr>
              <a:t>     310</a:t>
            </a:r>
            <a:endParaRPr lang="en-US" dirty="0"/>
          </a:p>
        </p:txBody>
      </p:sp>
      <p:sp>
        <p:nvSpPr>
          <p:cNvPr id="9" name="Rectangle 8"/>
          <p:cNvSpPr/>
          <p:nvPr/>
        </p:nvSpPr>
        <p:spPr>
          <a:xfrm>
            <a:off x="3390115" y="5172300"/>
            <a:ext cx="2335980" cy="33655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    65 x 1.00 =    </a:t>
            </a:r>
            <a:r>
              <a:rPr lang="en-US" dirty="0">
                <a:solidFill>
                  <a:srgbClr val="FF0000"/>
                </a:solidFill>
              </a:rPr>
              <a:t>65</a:t>
            </a:r>
          </a:p>
        </p:txBody>
      </p:sp>
      <p:grpSp>
        <p:nvGrpSpPr>
          <p:cNvPr id="6" name="Group 5">
            <a:extLst>
              <a:ext uri="{FF2B5EF4-FFF2-40B4-BE49-F238E27FC236}">
                <a16:creationId xmlns:a16="http://schemas.microsoft.com/office/drawing/2014/main" id="{E2CFFA16-D7CC-4129-A746-5F4FB8C31D50}"/>
              </a:ext>
            </a:extLst>
          </p:cNvPr>
          <p:cNvGrpSpPr/>
          <p:nvPr/>
        </p:nvGrpSpPr>
        <p:grpSpPr>
          <a:xfrm>
            <a:off x="3396258" y="2382091"/>
            <a:ext cx="2432169" cy="1591688"/>
            <a:chOff x="2882411" y="2199266"/>
            <a:chExt cx="2147764" cy="1207193"/>
          </a:xfrm>
        </p:grpSpPr>
        <p:sp>
          <p:nvSpPr>
            <p:cNvPr id="7" name="Rectangle 6"/>
            <p:cNvSpPr/>
            <p:nvPr/>
          </p:nvSpPr>
          <p:spPr>
            <a:xfrm>
              <a:off x="2882411" y="2199266"/>
              <a:ext cx="2057400" cy="93351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solidFill>
                    <a:schemeClr val="tx1"/>
                  </a:solidFill>
                </a:ln>
                <a:solidFill>
                  <a:schemeClr val="bg1"/>
                </a:solidFill>
              </a:endParaRPr>
            </a:p>
          </p:txBody>
        </p:sp>
        <p:sp>
          <p:nvSpPr>
            <p:cNvPr id="10" name="TextBox 9"/>
            <p:cNvSpPr txBox="1"/>
            <p:nvPr/>
          </p:nvSpPr>
          <p:spPr>
            <a:xfrm>
              <a:off x="2902048" y="2286000"/>
              <a:ext cx="2128127" cy="1120459"/>
            </a:xfrm>
            <a:prstGeom prst="rect">
              <a:avLst/>
            </a:prstGeom>
            <a:noFill/>
            <a:ln>
              <a:noFill/>
            </a:ln>
          </p:spPr>
          <p:txBody>
            <a:bodyPr wrap="square" rtlCol="0">
              <a:spAutoFit/>
            </a:bodyPr>
            <a:lstStyle/>
            <a:p>
              <a:r>
                <a:rPr lang="en-US" dirty="0"/>
                <a:t>13,900 X .88=</a:t>
              </a:r>
              <a:r>
                <a:rPr lang="en-US" dirty="0">
                  <a:solidFill>
                    <a:srgbClr val="FF0000"/>
                  </a:solidFill>
                </a:rPr>
                <a:t>12,232</a:t>
              </a:r>
            </a:p>
            <a:p>
              <a:r>
                <a:rPr lang="en-US" dirty="0"/>
                <a:t>       45 X.50 =     </a:t>
              </a:r>
              <a:r>
                <a:rPr lang="en-US" dirty="0">
                  <a:solidFill>
                    <a:srgbClr val="FF0000"/>
                  </a:solidFill>
                </a:rPr>
                <a:t>23   </a:t>
              </a:r>
            </a:p>
            <a:p>
              <a:r>
                <a:rPr lang="en-US" dirty="0"/>
                <a:t>   3000 X.38 = </a:t>
              </a:r>
              <a:r>
                <a:rPr lang="en-US" dirty="0">
                  <a:solidFill>
                    <a:srgbClr val="FF0000"/>
                  </a:solidFill>
                </a:rPr>
                <a:t>1,140          </a:t>
              </a:r>
            </a:p>
            <a:p>
              <a:pPr algn="ctr"/>
              <a:endParaRPr lang="en-US" dirty="0">
                <a:solidFill>
                  <a:srgbClr val="FF0000"/>
                </a:solidFill>
              </a:endParaRPr>
            </a:p>
            <a:p>
              <a:pPr algn="ctr"/>
              <a:r>
                <a:rPr lang="en-US" dirty="0">
                  <a:solidFill>
                    <a:srgbClr val="FF0000"/>
                  </a:solidFill>
                </a:rPr>
                <a:t> </a:t>
              </a:r>
            </a:p>
          </p:txBody>
        </p:sp>
      </p:grpSp>
      <p:sp>
        <p:nvSpPr>
          <p:cNvPr id="14" name="TextBox 13"/>
          <p:cNvSpPr txBox="1"/>
          <p:nvPr/>
        </p:nvSpPr>
        <p:spPr>
          <a:xfrm>
            <a:off x="5726096" y="1981200"/>
            <a:ext cx="4038600" cy="4616648"/>
          </a:xfrm>
          <a:prstGeom prst="rect">
            <a:avLst/>
          </a:prstGeom>
          <a:noFill/>
          <a:ln>
            <a:noFill/>
          </a:ln>
        </p:spPr>
        <p:txBody>
          <a:bodyPr wrap="square" rtlCol="0">
            <a:spAutoFit/>
          </a:bodyPr>
          <a:lstStyle/>
          <a:p>
            <a:pPr algn="ctr"/>
            <a:r>
              <a:rPr lang="en-US" dirty="0"/>
              <a:t>Appraised Value= </a:t>
            </a:r>
            <a:r>
              <a:rPr lang="en-US" dirty="0">
                <a:solidFill>
                  <a:srgbClr val="FF0000"/>
                </a:solidFill>
              </a:rPr>
              <a:t>$21,799</a:t>
            </a:r>
          </a:p>
          <a:p>
            <a:pPr algn="ctr"/>
            <a:r>
              <a:rPr lang="en-US" dirty="0"/>
              <a:t>X</a:t>
            </a:r>
          </a:p>
          <a:p>
            <a:pPr algn="ctr"/>
            <a:r>
              <a:rPr lang="en-US" dirty="0"/>
              <a:t>30% Assessment Level</a:t>
            </a:r>
          </a:p>
          <a:p>
            <a:pPr algn="ctr"/>
            <a:r>
              <a:rPr lang="en-US" dirty="0"/>
              <a:t>_________________________</a:t>
            </a:r>
          </a:p>
          <a:p>
            <a:pPr algn="ctr"/>
            <a:r>
              <a:rPr lang="en-US" dirty="0"/>
              <a:t>Assessed Value = </a:t>
            </a:r>
            <a:r>
              <a:rPr lang="en-US" dirty="0">
                <a:solidFill>
                  <a:srgbClr val="0070C0"/>
                </a:solidFill>
              </a:rPr>
              <a:t>$ 6,540</a:t>
            </a:r>
          </a:p>
          <a:p>
            <a:pPr algn="ctr"/>
            <a:endParaRPr lang="en-US" dirty="0"/>
          </a:p>
          <a:p>
            <a:pPr algn="ctr"/>
            <a:r>
              <a:rPr lang="en-US" dirty="0"/>
              <a:t>Tax Rates as of 1 July 2025</a:t>
            </a:r>
          </a:p>
          <a:p>
            <a:pPr algn="ctr"/>
            <a:r>
              <a:rPr lang="en-US" dirty="0"/>
              <a:t>Montgomery Co   2.10%</a:t>
            </a:r>
          </a:p>
          <a:p>
            <a:pPr algn="ctr"/>
            <a:r>
              <a:rPr lang="en-US" dirty="0"/>
              <a:t>Clarksville City      .92%</a:t>
            </a:r>
          </a:p>
          <a:p>
            <a:pPr algn="ctr"/>
            <a:endParaRPr lang="en-US" dirty="0"/>
          </a:p>
          <a:p>
            <a:r>
              <a:rPr lang="en-US" dirty="0"/>
              <a:t>         County Taxes due</a:t>
            </a:r>
          </a:p>
          <a:p>
            <a:pPr algn="ctr"/>
            <a:r>
              <a:rPr lang="en-US" dirty="0">
                <a:solidFill>
                  <a:srgbClr val="FF0000"/>
                </a:solidFill>
              </a:rPr>
              <a:t>       </a:t>
            </a:r>
            <a:r>
              <a:rPr lang="en-US" dirty="0">
                <a:solidFill>
                  <a:srgbClr val="0070C0"/>
                </a:solidFill>
              </a:rPr>
              <a:t>$6,540 </a:t>
            </a:r>
            <a:r>
              <a:rPr lang="en-US" dirty="0"/>
              <a:t>x .0210=  $ 137 </a:t>
            </a:r>
            <a:r>
              <a:rPr lang="en-US" sz="1300" dirty="0"/>
              <a:t>(ROUNDED)</a:t>
            </a:r>
          </a:p>
          <a:p>
            <a:pPr algn="ctr"/>
            <a:endParaRPr lang="en-US" sz="1300" dirty="0"/>
          </a:p>
          <a:p>
            <a:r>
              <a:rPr lang="en-US" sz="1300" dirty="0"/>
              <a:t>            </a:t>
            </a:r>
            <a:r>
              <a:rPr lang="en-US" dirty="0"/>
              <a:t>City Taxes due</a:t>
            </a:r>
          </a:p>
          <a:p>
            <a:pPr algn="ctr"/>
            <a:r>
              <a:rPr lang="en-US" dirty="0">
                <a:solidFill>
                  <a:srgbClr val="0070C0"/>
                </a:solidFill>
              </a:rPr>
              <a:t>       $6,540 </a:t>
            </a:r>
            <a:r>
              <a:rPr lang="en-US" dirty="0"/>
              <a:t>x .0092=  $  60 </a:t>
            </a:r>
            <a:r>
              <a:rPr lang="en-US" sz="1300" dirty="0"/>
              <a:t>(ROUNDED) </a:t>
            </a:r>
          </a:p>
          <a:p>
            <a:pPr algn="ctr"/>
            <a:endParaRPr lang="en-US" sz="1300" u="sng" dirty="0"/>
          </a:p>
          <a:p>
            <a:r>
              <a:rPr lang="en-US" sz="1600" dirty="0"/>
              <a:t>         </a:t>
            </a:r>
            <a:endParaRPr lang="en-US" dirty="0"/>
          </a:p>
        </p:txBody>
      </p:sp>
      <p:sp>
        <p:nvSpPr>
          <p:cNvPr id="17" name="Rectangle 16"/>
          <p:cNvSpPr/>
          <p:nvPr/>
        </p:nvSpPr>
        <p:spPr>
          <a:xfrm>
            <a:off x="3353139" y="6062937"/>
            <a:ext cx="2409932" cy="54691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38,000 x .20=</a:t>
            </a:r>
            <a:r>
              <a:rPr lang="en-US" dirty="0">
                <a:solidFill>
                  <a:srgbClr val="FF0000"/>
                </a:solidFill>
              </a:rPr>
              <a:t>  7,600</a:t>
            </a:r>
          </a:p>
        </p:txBody>
      </p:sp>
      <p:sp>
        <p:nvSpPr>
          <p:cNvPr id="19" name="Content Placeholder 2">
            <a:extLst>
              <a:ext uri="{FF2B5EF4-FFF2-40B4-BE49-F238E27FC236}">
                <a16:creationId xmlns:a16="http://schemas.microsoft.com/office/drawing/2014/main" id="{CD285CC7-4BB0-41E3-A074-3EEE238A39FC}"/>
              </a:ext>
            </a:extLst>
          </p:cNvPr>
          <p:cNvSpPr txBox="1">
            <a:spLocks/>
          </p:cNvSpPr>
          <p:nvPr/>
        </p:nvSpPr>
        <p:spPr>
          <a:xfrm>
            <a:off x="457200" y="176212"/>
            <a:ext cx="9067800" cy="1866240"/>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None/>
            </a:pPr>
            <a:r>
              <a:rPr lang="en-US" sz="1500" dirty="0"/>
              <a:t>Once all the items are in the correct group and year, the depreciated value is figured for each item and totaled. The total is your </a:t>
            </a:r>
            <a:r>
              <a:rPr lang="en-US" sz="1500" b="1" dirty="0"/>
              <a:t>APPRAISED VALUE</a:t>
            </a:r>
            <a:r>
              <a:rPr lang="en-US" sz="1500" dirty="0"/>
              <a:t>. </a:t>
            </a:r>
          </a:p>
          <a:p>
            <a:pPr marL="0" indent="0">
              <a:buNone/>
            </a:pPr>
            <a:r>
              <a:rPr lang="en-US" sz="1500" dirty="0"/>
              <a:t>The appraised value is multiplied by 30% (the assessment level for Tangible Personal Property) to get the </a:t>
            </a:r>
            <a:r>
              <a:rPr lang="en-US" sz="1500" b="1" dirty="0"/>
              <a:t>ASSESSED VALUE</a:t>
            </a:r>
            <a:r>
              <a:rPr lang="en-US" sz="1500" dirty="0"/>
              <a:t>.</a:t>
            </a:r>
          </a:p>
          <a:p>
            <a:pPr marL="0" indent="0">
              <a:buNone/>
            </a:pPr>
            <a:r>
              <a:rPr lang="en-US" sz="1500" dirty="0"/>
              <a:t>The City of Clarksville &amp; Montgomery County tax rates are applied to the assessed value to calculate the </a:t>
            </a:r>
            <a:r>
              <a:rPr lang="en-US" sz="1500" b="1" dirty="0"/>
              <a:t>TANGIBLE PERSONAL PROPERTY TAX DUE.</a:t>
            </a:r>
            <a:endParaRPr lang="en-US" sz="1500" dirty="0"/>
          </a:p>
        </p:txBody>
      </p:sp>
      <p:pic>
        <p:nvPicPr>
          <p:cNvPr id="5" name="Picture 4">
            <a:extLst>
              <a:ext uri="{FF2B5EF4-FFF2-40B4-BE49-F238E27FC236}">
                <a16:creationId xmlns:a16="http://schemas.microsoft.com/office/drawing/2014/main" id="{48AC2F76-6063-DC30-B828-56EEDB3F96A2}"/>
              </a:ext>
            </a:extLst>
          </p:cNvPr>
          <p:cNvPicPr>
            <a:picLocks noChangeAspect="1"/>
          </p:cNvPicPr>
          <p:nvPr/>
        </p:nvPicPr>
        <p:blipFill>
          <a:blip r:embed="rId2"/>
          <a:stretch>
            <a:fillRect/>
          </a:stretch>
        </p:blipFill>
        <p:spPr>
          <a:xfrm>
            <a:off x="836018" y="2157207"/>
            <a:ext cx="2387184" cy="1585278"/>
          </a:xfrm>
          <a:prstGeom prst="rect">
            <a:avLst/>
          </a:prstGeom>
        </p:spPr>
      </p:pic>
      <p:pic>
        <p:nvPicPr>
          <p:cNvPr id="12" name="Picture 11">
            <a:extLst>
              <a:ext uri="{FF2B5EF4-FFF2-40B4-BE49-F238E27FC236}">
                <a16:creationId xmlns:a16="http://schemas.microsoft.com/office/drawing/2014/main" id="{DDE09F43-89C2-08E7-AAD7-773826439F89}"/>
              </a:ext>
            </a:extLst>
          </p:cNvPr>
          <p:cNvPicPr>
            <a:picLocks noChangeAspect="1"/>
          </p:cNvPicPr>
          <p:nvPr/>
        </p:nvPicPr>
        <p:blipFill>
          <a:blip r:embed="rId3"/>
          <a:stretch>
            <a:fillRect/>
          </a:stretch>
        </p:blipFill>
        <p:spPr>
          <a:xfrm>
            <a:off x="836018" y="3894727"/>
            <a:ext cx="2387184" cy="947628"/>
          </a:xfrm>
          <a:prstGeom prst="rect">
            <a:avLst/>
          </a:prstGeom>
        </p:spPr>
      </p:pic>
      <p:pic>
        <p:nvPicPr>
          <p:cNvPr id="18" name="Picture 17">
            <a:extLst>
              <a:ext uri="{FF2B5EF4-FFF2-40B4-BE49-F238E27FC236}">
                <a16:creationId xmlns:a16="http://schemas.microsoft.com/office/drawing/2014/main" id="{78F8A260-F124-0010-6900-176FE10B2AF3}"/>
              </a:ext>
            </a:extLst>
          </p:cNvPr>
          <p:cNvPicPr>
            <a:picLocks noChangeAspect="1"/>
          </p:cNvPicPr>
          <p:nvPr/>
        </p:nvPicPr>
        <p:blipFill>
          <a:blip r:embed="rId4"/>
          <a:stretch>
            <a:fillRect/>
          </a:stretch>
        </p:blipFill>
        <p:spPr>
          <a:xfrm>
            <a:off x="836018" y="4969238"/>
            <a:ext cx="2387184" cy="539613"/>
          </a:xfrm>
          <a:prstGeom prst="rect">
            <a:avLst/>
          </a:prstGeom>
        </p:spPr>
      </p:pic>
      <p:pic>
        <p:nvPicPr>
          <p:cNvPr id="21" name="Picture 20">
            <a:extLst>
              <a:ext uri="{FF2B5EF4-FFF2-40B4-BE49-F238E27FC236}">
                <a16:creationId xmlns:a16="http://schemas.microsoft.com/office/drawing/2014/main" id="{D684B7C2-BB36-15F0-F038-28CFB86E2A08}"/>
              </a:ext>
            </a:extLst>
          </p:cNvPr>
          <p:cNvPicPr>
            <a:picLocks noChangeAspect="1"/>
          </p:cNvPicPr>
          <p:nvPr/>
        </p:nvPicPr>
        <p:blipFill>
          <a:blip r:embed="rId5"/>
          <a:stretch>
            <a:fillRect/>
          </a:stretch>
        </p:blipFill>
        <p:spPr>
          <a:xfrm>
            <a:off x="836018" y="5737787"/>
            <a:ext cx="2387184" cy="100499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animEffect transition="in" filter="wipe(down)">
                                      <p:cBhvr>
                                        <p:cTn id="7" dur="500"/>
                                        <p:tgtEl>
                                          <p:spTgt spid="1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9">
                                            <p:txEl>
                                              <p:pRg st="1" end="1"/>
                                            </p:txEl>
                                          </p:spTgt>
                                        </p:tgtEl>
                                        <p:attrNameLst>
                                          <p:attrName>style.visibility</p:attrName>
                                        </p:attrNameLst>
                                      </p:cBhvr>
                                      <p:to>
                                        <p:strVal val="visible"/>
                                      </p:to>
                                    </p:set>
                                    <p:animEffect transition="in" filter="wipe(down)">
                                      <p:cBhvr>
                                        <p:cTn id="12" dur="500"/>
                                        <p:tgtEl>
                                          <p:spTgt spid="1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9">
                                            <p:txEl>
                                              <p:pRg st="2" end="2"/>
                                            </p:txEl>
                                          </p:spTgt>
                                        </p:tgtEl>
                                        <p:attrNameLst>
                                          <p:attrName>style.visibility</p:attrName>
                                        </p:attrNameLst>
                                      </p:cBhvr>
                                      <p:to>
                                        <p:strVal val="visible"/>
                                      </p:to>
                                    </p:set>
                                    <p:animEffect transition="in" filter="wipe(down)">
                                      <p:cBhvr>
                                        <p:cTn id="17" dur="500"/>
                                        <p:tgtEl>
                                          <p:spTgt spid="1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9655002" cy="947615"/>
          </a:xfrm>
        </p:spPr>
        <p:txBody>
          <a:bodyPr>
            <a:noAutofit/>
          </a:bodyPr>
          <a:lstStyle/>
          <a:p>
            <a:pPr algn="ctr"/>
            <a:r>
              <a:rPr lang="en-US" sz="3200" b="1" dirty="0">
                <a:solidFill>
                  <a:schemeClr val="tx1"/>
                </a:solidFill>
                <a:latin typeface="+mn-lt"/>
              </a:rPr>
              <a:t>What if I do not have any changes?</a:t>
            </a:r>
          </a:p>
        </p:txBody>
      </p:sp>
      <p:sp>
        <p:nvSpPr>
          <p:cNvPr id="3" name="Content Placeholder 2"/>
          <p:cNvSpPr>
            <a:spLocks noGrp="1"/>
          </p:cNvSpPr>
          <p:nvPr>
            <p:ph idx="1"/>
          </p:nvPr>
        </p:nvSpPr>
        <p:spPr>
          <a:xfrm>
            <a:off x="609600" y="990600"/>
            <a:ext cx="8629558" cy="6477000"/>
          </a:xfrm>
        </p:spPr>
        <p:txBody>
          <a:bodyPr>
            <a:normAutofit/>
          </a:bodyPr>
          <a:lstStyle/>
          <a:p>
            <a:pPr marL="0" indent="0" algn="ctr">
              <a:buNone/>
            </a:pPr>
            <a:r>
              <a:rPr lang="en-US" sz="1400" dirty="0"/>
              <a:t>The schedule should be turned in every year to the Assessor’s Office to receive the yearly depreciation and avoid any applicable penalties. If you did not add or remove any equipment during 2025 sign and date the back of the schedule form and write NO CHANGES in the notes box. You may also check the no change box on the front of the asset form or check the no changes box in the online portal.</a:t>
            </a:r>
            <a:endParaRPr lang="en-US" sz="1400" i="1" dirty="0"/>
          </a:p>
          <a:p>
            <a:endParaRPr lang="en-US" sz="1900" dirty="0"/>
          </a:p>
          <a:p>
            <a:endParaRPr lang="en-US" sz="1400" dirty="0"/>
          </a:p>
          <a:p>
            <a:pPr marL="36576" indent="0" algn="ctr">
              <a:lnSpc>
                <a:spcPct val="120000"/>
              </a:lnSpc>
              <a:buNone/>
            </a:pPr>
            <a:endParaRPr lang="en-US" sz="3200" b="1" dirty="0">
              <a:solidFill>
                <a:schemeClr val="tx1"/>
              </a:solidFill>
            </a:endParaRPr>
          </a:p>
          <a:p>
            <a:pPr marL="36576" indent="0" algn="ctr">
              <a:lnSpc>
                <a:spcPct val="120000"/>
              </a:lnSpc>
              <a:buNone/>
            </a:pPr>
            <a:endParaRPr lang="en-US" sz="3200" b="1" dirty="0">
              <a:solidFill>
                <a:schemeClr val="tx1"/>
              </a:solidFill>
            </a:endParaRPr>
          </a:p>
          <a:p>
            <a:pPr marL="36576" indent="0" algn="ctr">
              <a:lnSpc>
                <a:spcPct val="120000"/>
              </a:lnSpc>
              <a:buNone/>
            </a:pPr>
            <a:endParaRPr lang="en-US" sz="3200" b="1" dirty="0">
              <a:solidFill>
                <a:schemeClr val="tx1"/>
              </a:solidFill>
            </a:endParaRPr>
          </a:p>
          <a:p>
            <a:pPr marL="36576" indent="0" algn="ctr">
              <a:lnSpc>
                <a:spcPct val="120000"/>
              </a:lnSpc>
              <a:buNone/>
            </a:pPr>
            <a:r>
              <a:rPr lang="en-US" sz="3200" b="1" dirty="0">
                <a:solidFill>
                  <a:schemeClr val="tx1"/>
                </a:solidFill>
              </a:rPr>
              <a:t>What if I do not file an asset list?</a:t>
            </a:r>
          </a:p>
          <a:p>
            <a:pPr marL="0" indent="0" algn="ctr">
              <a:lnSpc>
                <a:spcPct val="120000"/>
              </a:lnSpc>
              <a:buNone/>
            </a:pPr>
            <a:r>
              <a:rPr lang="en-US" sz="1400" dirty="0"/>
              <a:t>If no asset list is filed, you will be forced assessed.  This means if you have filed an asset previously, this year’s assessment will be based on the previously filed amounts with no depreciation deducted. If you have never filed, you will be assessed at the average amount that was reported by similar businesses.</a:t>
            </a:r>
          </a:p>
        </p:txBody>
      </p:sp>
      <p:pic>
        <p:nvPicPr>
          <p:cNvPr id="6" name="Picture 5"/>
          <p:cNvPicPr>
            <a:picLocks noChangeAspect="1"/>
          </p:cNvPicPr>
          <p:nvPr/>
        </p:nvPicPr>
        <p:blipFill>
          <a:blip r:embed="rId2"/>
          <a:stretch>
            <a:fillRect/>
          </a:stretch>
        </p:blipFill>
        <p:spPr>
          <a:xfrm>
            <a:off x="228600" y="2133600"/>
            <a:ext cx="5486400" cy="25908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9" name="Picture 8">
            <a:extLst>
              <a:ext uri="{FF2B5EF4-FFF2-40B4-BE49-F238E27FC236}">
                <a16:creationId xmlns:a16="http://schemas.microsoft.com/office/drawing/2014/main" id="{38DB4683-03A1-356C-6595-AB96EFFBEA72}"/>
              </a:ext>
            </a:extLst>
          </p:cNvPr>
          <p:cNvPicPr>
            <a:picLocks noChangeAspect="1"/>
          </p:cNvPicPr>
          <p:nvPr/>
        </p:nvPicPr>
        <p:blipFill>
          <a:blip r:embed="rId3"/>
          <a:stretch>
            <a:fillRect/>
          </a:stretch>
        </p:blipFill>
        <p:spPr>
          <a:xfrm>
            <a:off x="5867400" y="2286000"/>
            <a:ext cx="5929843" cy="20574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ransition>
    <p:push di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752600" y="304800"/>
            <a:ext cx="7467600" cy="1173162"/>
          </a:xfrm>
        </p:spPr>
        <p:txBody>
          <a:bodyPr>
            <a:normAutofit fontScale="90000"/>
          </a:bodyPr>
          <a:lstStyle/>
          <a:p>
            <a:r>
              <a:rPr lang="en-US" sz="3100" b="1" dirty="0">
                <a:solidFill>
                  <a:schemeClr val="tx1"/>
                </a:solidFill>
              </a:rPr>
              <a:t>What if I provided an asset list last year?     Do I need to list all the same items again?</a:t>
            </a:r>
            <a:br>
              <a:rPr lang="en-US" sz="3100" b="1" dirty="0">
                <a:solidFill>
                  <a:schemeClr val="tx1"/>
                </a:solidFill>
              </a:rPr>
            </a:br>
            <a:r>
              <a:rPr lang="en-US" sz="1600" dirty="0">
                <a:solidFill>
                  <a:schemeClr val="tx1"/>
                </a:solidFill>
              </a:rPr>
              <a:t> NO!, look </a:t>
            </a:r>
            <a:r>
              <a:rPr lang="en-US" sz="1600" dirty="0">
                <a:solidFill>
                  <a:schemeClr val="accent2">
                    <a:lumMod val="75000"/>
                  </a:schemeClr>
                </a:solidFill>
              </a:rPr>
              <a:t>on last year’s asset list </a:t>
            </a:r>
            <a:r>
              <a:rPr lang="en-US" sz="1600" dirty="0">
                <a:solidFill>
                  <a:schemeClr val="tx1"/>
                </a:solidFill>
              </a:rPr>
              <a:t>and see if you added or got rid of any equipment during 2025.  If you did, list only the additions and removals on </a:t>
            </a:r>
            <a:r>
              <a:rPr lang="en-US" sz="1600" dirty="0">
                <a:solidFill>
                  <a:srgbClr val="FF0000"/>
                </a:solidFill>
              </a:rPr>
              <a:t>this year’s asset list</a:t>
            </a:r>
            <a:r>
              <a:rPr lang="en-US" sz="1600" dirty="0">
                <a:solidFill>
                  <a:schemeClr val="tx1"/>
                </a:solidFill>
              </a:rPr>
              <a:t>.</a:t>
            </a:r>
          </a:p>
        </p:txBody>
      </p:sp>
      <p:sp>
        <p:nvSpPr>
          <p:cNvPr id="14" name="Down Arrow 13"/>
          <p:cNvSpPr/>
          <p:nvPr/>
        </p:nvSpPr>
        <p:spPr>
          <a:xfrm>
            <a:off x="1234440" y="1498092"/>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Down Arrow 22"/>
          <p:cNvSpPr/>
          <p:nvPr/>
        </p:nvSpPr>
        <p:spPr>
          <a:xfrm>
            <a:off x="8001000" y="1485900"/>
            <a:ext cx="609600" cy="990600"/>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64A55AFF-1EDD-8548-8C0F-BDFD66D11C6A}"/>
              </a:ext>
            </a:extLst>
          </p:cNvPr>
          <p:cNvPicPr>
            <a:picLocks noChangeAspect="1"/>
          </p:cNvPicPr>
          <p:nvPr/>
        </p:nvPicPr>
        <p:blipFill>
          <a:blip r:embed="rId2"/>
          <a:stretch>
            <a:fillRect/>
          </a:stretch>
        </p:blipFill>
        <p:spPr>
          <a:xfrm>
            <a:off x="304800" y="2627376"/>
            <a:ext cx="4953000" cy="2972215"/>
          </a:xfrm>
          <a:prstGeom prst="rect">
            <a:avLst/>
          </a:prstGeom>
        </p:spPr>
      </p:pic>
      <p:pic>
        <p:nvPicPr>
          <p:cNvPr id="12" name="Picture 11">
            <a:extLst>
              <a:ext uri="{FF2B5EF4-FFF2-40B4-BE49-F238E27FC236}">
                <a16:creationId xmlns:a16="http://schemas.microsoft.com/office/drawing/2014/main" id="{02292499-EEFE-5CC5-C99E-43CE63545082}"/>
              </a:ext>
            </a:extLst>
          </p:cNvPr>
          <p:cNvPicPr>
            <a:picLocks noChangeAspect="1"/>
          </p:cNvPicPr>
          <p:nvPr/>
        </p:nvPicPr>
        <p:blipFill>
          <a:blip r:embed="rId3"/>
          <a:stretch>
            <a:fillRect/>
          </a:stretch>
        </p:blipFill>
        <p:spPr>
          <a:xfrm>
            <a:off x="5562600" y="2590800"/>
            <a:ext cx="4458482" cy="4068215"/>
          </a:xfrm>
          <a:prstGeom prst="rect">
            <a:avLst/>
          </a:prstGeom>
        </p:spPr>
      </p:pic>
      <p:cxnSp>
        <p:nvCxnSpPr>
          <p:cNvPr id="15" name="Straight Arrow Connector 14">
            <a:extLst>
              <a:ext uri="{FF2B5EF4-FFF2-40B4-BE49-F238E27FC236}">
                <a16:creationId xmlns:a16="http://schemas.microsoft.com/office/drawing/2014/main" id="{18E0F90E-EC87-FD93-E6D7-FB7DE43B6915}"/>
              </a:ext>
            </a:extLst>
          </p:cNvPr>
          <p:cNvCxnSpPr>
            <a:cxnSpLocks/>
          </p:cNvCxnSpPr>
          <p:nvPr/>
        </p:nvCxnSpPr>
        <p:spPr>
          <a:xfrm>
            <a:off x="4953000" y="3048000"/>
            <a:ext cx="685800" cy="2895600"/>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94817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50314"/>
            <a:ext cx="8596668" cy="3048000"/>
          </a:xfrm>
        </p:spPr>
        <p:txBody>
          <a:bodyPr>
            <a:normAutofit fontScale="90000"/>
          </a:bodyPr>
          <a:lstStyle/>
          <a:p>
            <a:pPr algn="ctr"/>
            <a:r>
              <a:rPr lang="en-US" sz="2200" b="1" dirty="0">
                <a:solidFill>
                  <a:schemeClr val="tx1"/>
                </a:solidFill>
              </a:rPr>
              <a:t>WHAT IF I ONLY HAVE A SMALL AMOUNT  OF ASSETS AND EQUIPMENT?</a:t>
            </a:r>
            <a:br>
              <a:rPr lang="en-US" sz="2200" b="1" dirty="0">
                <a:solidFill>
                  <a:schemeClr val="tx1"/>
                </a:solidFill>
              </a:rPr>
            </a:br>
            <a:br>
              <a:rPr lang="en-US" sz="3100" b="1" dirty="0">
                <a:solidFill>
                  <a:schemeClr val="tx1"/>
                </a:solidFill>
              </a:rPr>
            </a:br>
            <a:r>
              <a:rPr lang="en-US" sz="1400" b="1" dirty="0">
                <a:solidFill>
                  <a:schemeClr val="tx1"/>
                </a:solidFill>
              </a:rPr>
              <a:t>There are two small account options for 2026. On the back of the schedule and the front of the asset form check the option that best describes the total depreciated value of the assets used in your business. An asset list or depreciation schedule is not required. However, small accounts are subject to audit, meaning the assessor’s office can ask you to provide a list showing purchase date and purchase price of all equipment to verify the business qualifies for one of the small account certifications.</a:t>
            </a:r>
            <a:br>
              <a:rPr lang="en-US" sz="1400" b="1" dirty="0">
                <a:solidFill>
                  <a:schemeClr val="tx1"/>
                </a:solidFill>
              </a:rPr>
            </a:br>
            <a:br>
              <a:rPr lang="en-US" sz="1400" b="1" dirty="0">
                <a:solidFill>
                  <a:schemeClr val="tx1"/>
                </a:solidFill>
              </a:rPr>
            </a:br>
            <a:r>
              <a:rPr lang="en-US" sz="1400" b="1" dirty="0">
                <a:solidFill>
                  <a:schemeClr val="tx1"/>
                </a:solidFill>
              </a:rPr>
              <a:t>If you select one of the small account certifications your appraised value will be set at $2,000 or $ 10,000</a:t>
            </a:r>
            <a:br>
              <a:rPr lang="en-US" sz="1400" b="1" dirty="0">
                <a:solidFill>
                  <a:schemeClr val="tx1"/>
                </a:solidFill>
              </a:rPr>
            </a:br>
            <a:br>
              <a:rPr lang="en-US" sz="1400" b="1" dirty="0">
                <a:solidFill>
                  <a:schemeClr val="tx1"/>
                </a:solidFill>
              </a:rPr>
            </a:br>
            <a:r>
              <a:rPr lang="en-US" sz="1400" b="1" dirty="0">
                <a:solidFill>
                  <a:schemeClr val="tx1"/>
                </a:solidFill>
              </a:rPr>
              <a:t>                </a:t>
            </a:r>
            <a:r>
              <a:rPr lang="en-US" sz="1400" b="1" dirty="0">
                <a:solidFill>
                  <a:srgbClr val="FF0000"/>
                </a:solidFill>
              </a:rPr>
              <a:t>APPRAISED VALUE </a:t>
            </a:r>
            <a:r>
              <a:rPr lang="en-US" sz="1400" b="1" dirty="0">
                <a:solidFill>
                  <a:schemeClr val="tx1"/>
                </a:solidFill>
              </a:rPr>
              <a:t>X </a:t>
            </a:r>
            <a:r>
              <a:rPr lang="en-US" sz="1400" b="1" dirty="0">
                <a:solidFill>
                  <a:srgbClr val="0070C0"/>
                </a:solidFill>
              </a:rPr>
              <a:t>30% ASSESSMENT LEVEL </a:t>
            </a:r>
            <a:r>
              <a:rPr lang="en-US" sz="1400" b="1" dirty="0">
                <a:solidFill>
                  <a:schemeClr val="tx1"/>
                </a:solidFill>
              </a:rPr>
              <a:t>= </a:t>
            </a:r>
            <a:r>
              <a:rPr lang="en-US" sz="1400" b="1" dirty="0">
                <a:solidFill>
                  <a:srgbClr val="7030A0"/>
                </a:solidFill>
              </a:rPr>
              <a:t>ASSESSED VALUE </a:t>
            </a:r>
            <a:r>
              <a:rPr lang="en-US" sz="1400" b="1" dirty="0">
                <a:solidFill>
                  <a:schemeClr val="tx1"/>
                </a:solidFill>
              </a:rPr>
              <a:t>X TAX RATE = </a:t>
            </a:r>
            <a:r>
              <a:rPr lang="en-US" sz="1400" b="1" dirty="0">
                <a:solidFill>
                  <a:srgbClr val="00B050"/>
                </a:solidFill>
              </a:rPr>
              <a:t>TAXES DUE</a:t>
            </a:r>
            <a:br>
              <a:rPr lang="en-US" sz="1400" b="1" dirty="0">
                <a:solidFill>
                  <a:schemeClr val="tx1"/>
                </a:solidFill>
              </a:rPr>
            </a:br>
            <a:r>
              <a:rPr lang="en-US" sz="1400" b="1" dirty="0">
                <a:solidFill>
                  <a:schemeClr val="tx1"/>
                </a:solidFill>
              </a:rPr>
              <a:t>FOR EXAMPLE:        </a:t>
            </a:r>
            <a:r>
              <a:rPr lang="en-US" sz="1400" b="1" dirty="0">
                <a:solidFill>
                  <a:srgbClr val="FF0000"/>
                </a:solidFill>
              </a:rPr>
              <a:t>$2,000  </a:t>
            </a:r>
            <a:r>
              <a:rPr lang="en-US" sz="1400" b="1" dirty="0">
                <a:solidFill>
                  <a:schemeClr val="tx1"/>
                </a:solidFill>
              </a:rPr>
              <a:t>x </a:t>
            </a:r>
            <a:r>
              <a:rPr lang="en-US" sz="1400" b="1" dirty="0">
                <a:solidFill>
                  <a:srgbClr val="0070C0"/>
                </a:solidFill>
              </a:rPr>
              <a:t>30%</a:t>
            </a:r>
            <a:r>
              <a:rPr lang="en-US" sz="1400" b="1" dirty="0">
                <a:solidFill>
                  <a:schemeClr val="tx1"/>
                </a:solidFill>
              </a:rPr>
              <a:t>  =  </a:t>
            </a:r>
            <a:r>
              <a:rPr lang="en-US" sz="1400" b="1" dirty="0">
                <a:solidFill>
                  <a:srgbClr val="7030A0"/>
                </a:solidFill>
              </a:rPr>
              <a:t>$ 600 </a:t>
            </a:r>
            <a:r>
              <a:rPr lang="en-US" sz="1400" b="1" dirty="0">
                <a:solidFill>
                  <a:schemeClr val="tx1"/>
                </a:solidFill>
              </a:rPr>
              <a:t>x .0210 2025 COUNTY TAX RATE = </a:t>
            </a:r>
            <a:r>
              <a:rPr lang="en-US" sz="1400" b="1" dirty="0">
                <a:solidFill>
                  <a:srgbClr val="00B050"/>
                </a:solidFill>
              </a:rPr>
              <a:t>$13(ROUNDED)</a:t>
            </a:r>
            <a:br>
              <a:rPr lang="en-US" sz="1400" b="1" dirty="0">
                <a:solidFill>
                  <a:schemeClr val="tx1"/>
                </a:solidFill>
              </a:rPr>
            </a:br>
            <a:r>
              <a:rPr lang="en-US" sz="1400" b="1" dirty="0">
                <a:solidFill>
                  <a:schemeClr val="tx1"/>
                </a:solidFill>
              </a:rPr>
              <a:t>                        </a:t>
            </a:r>
            <a:r>
              <a:rPr lang="en-US" sz="1400" b="1" dirty="0">
                <a:solidFill>
                  <a:srgbClr val="FF0000"/>
                </a:solidFill>
              </a:rPr>
              <a:t>$2,000  </a:t>
            </a:r>
            <a:r>
              <a:rPr lang="en-US" sz="1400" b="1" dirty="0">
                <a:solidFill>
                  <a:schemeClr val="tx1"/>
                </a:solidFill>
              </a:rPr>
              <a:t>x </a:t>
            </a:r>
            <a:r>
              <a:rPr lang="en-US" sz="1400" b="1" dirty="0">
                <a:solidFill>
                  <a:srgbClr val="0070C0"/>
                </a:solidFill>
              </a:rPr>
              <a:t>30%</a:t>
            </a:r>
            <a:r>
              <a:rPr lang="en-US" sz="1400" b="1" dirty="0">
                <a:solidFill>
                  <a:schemeClr val="tx1"/>
                </a:solidFill>
              </a:rPr>
              <a:t>  =  </a:t>
            </a:r>
            <a:r>
              <a:rPr lang="en-US" sz="1400" b="1" dirty="0">
                <a:solidFill>
                  <a:srgbClr val="7030A0"/>
                </a:solidFill>
              </a:rPr>
              <a:t>$ 600 </a:t>
            </a:r>
            <a:r>
              <a:rPr lang="en-US" sz="1400" b="1" dirty="0">
                <a:solidFill>
                  <a:schemeClr val="tx1"/>
                </a:solidFill>
              </a:rPr>
              <a:t>x .0092 2025 CITY TAX RATE = </a:t>
            </a:r>
            <a:r>
              <a:rPr lang="en-US" sz="1400" b="1" dirty="0">
                <a:solidFill>
                  <a:srgbClr val="00B050"/>
                </a:solidFill>
              </a:rPr>
              <a:t>$6 (ROUNDED)</a:t>
            </a:r>
            <a:r>
              <a:rPr lang="en-US" sz="1400" b="1" dirty="0">
                <a:solidFill>
                  <a:schemeClr val="tx1"/>
                </a:solidFill>
              </a:rPr>
              <a:t>                      </a:t>
            </a:r>
            <a:br>
              <a:rPr lang="en-US" sz="1300" b="1" dirty="0">
                <a:solidFill>
                  <a:schemeClr val="tx1"/>
                </a:solidFill>
              </a:rPr>
            </a:br>
            <a:br>
              <a:rPr lang="en-US" sz="1300" dirty="0">
                <a:solidFill>
                  <a:schemeClr val="tx1"/>
                </a:solidFill>
              </a:rPr>
            </a:br>
            <a:r>
              <a:rPr lang="en-US" dirty="0">
                <a:solidFill>
                  <a:schemeClr val="tx1"/>
                </a:solidFill>
              </a:rPr>
              <a:t>                                                 </a:t>
            </a:r>
            <a:endParaRPr lang="en-US" sz="1300" dirty="0">
              <a:solidFill>
                <a:schemeClr val="tx1"/>
              </a:solidFill>
            </a:endParaRPr>
          </a:p>
        </p:txBody>
      </p:sp>
      <p:pic>
        <p:nvPicPr>
          <p:cNvPr id="16" name="Content Placeholder 15"/>
          <p:cNvPicPr>
            <a:picLocks noGrp="1" noChangeAspect="1"/>
          </p:cNvPicPr>
          <p:nvPr>
            <p:ph sz="half" idx="1"/>
          </p:nvPr>
        </p:nvPicPr>
        <p:blipFill>
          <a:blip r:embed="rId2"/>
          <a:stretch>
            <a:fillRect/>
          </a:stretch>
        </p:blipFill>
        <p:spPr>
          <a:xfrm>
            <a:off x="24384" y="3423571"/>
            <a:ext cx="7292802" cy="13716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4" name="Picture 3"/>
          <p:cNvPicPr>
            <a:picLocks noChangeAspect="1"/>
          </p:cNvPicPr>
          <p:nvPr/>
        </p:nvPicPr>
        <p:blipFill>
          <a:blip r:embed="rId3"/>
          <a:stretch>
            <a:fillRect/>
          </a:stretch>
        </p:blipFill>
        <p:spPr>
          <a:xfrm>
            <a:off x="3962400" y="4942143"/>
            <a:ext cx="6172200" cy="1665543"/>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extLst>
      <p:ext uri="{BB962C8B-B14F-4D97-AF65-F5344CB8AC3E}">
        <p14:creationId xmlns:p14="http://schemas.microsoft.com/office/powerpoint/2010/main" val="35466303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1" y="2667000"/>
            <a:ext cx="6728714" cy="762000"/>
          </a:xfrm>
        </p:spPr>
        <p:txBody>
          <a:bodyPr>
            <a:normAutofit fontScale="90000"/>
          </a:bodyPr>
          <a:lstStyle/>
          <a:p>
            <a:pPr algn="ctr"/>
            <a:r>
              <a:rPr lang="en-US" sz="2400" dirty="0">
                <a:solidFill>
                  <a:schemeClr val="tx1"/>
                </a:solidFill>
              </a:rPr>
              <a:t>Don’t hesitate to contact us if you have questions. We are here to help !</a:t>
            </a:r>
          </a:p>
        </p:txBody>
      </p:sp>
      <p:sp>
        <p:nvSpPr>
          <p:cNvPr id="3" name="Content Placeholder 2"/>
          <p:cNvSpPr>
            <a:spLocks noGrp="1"/>
          </p:cNvSpPr>
          <p:nvPr>
            <p:ph idx="1"/>
          </p:nvPr>
        </p:nvSpPr>
        <p:spPr>
          <a:xfrm>
            <a:off x="2057400" y="3200400"/>
            <a:ext cx="6347714" cy="3429000"/>
          </a:xfrm>
        </p:spPr>
        <p:txBody>
          <a:bodyPr>
            <a:normAutofit fontScale="62500" lnSpcReduction="20000"/>
          </a:bodyPr>
          <a:lstStyle/>
          <a:p>
            <a:endParaRPr lang="en-US" dirty="0"/>
          </a:p>
          <a:p>
            <a:pPr marL="0" indent="0">
              <a:buNone/>
            </a:pPr>
            <a:endParaRPr lang="en-US" dirty="0"/>
          </a:p>
          <a:p>
            <a:pPr marL="0" indent="0">
              <a:buNone/>
            </a:pPr>
            <a:r>
              <a:rPr lang="en-US" sz="2600" dirty="0"/>
              <a:t>Businesses beginning with numbers - letter J</a:t>
            </a:r>
          </a:p>
          <a:p>
            <a:pPr marL="36576" indent="0">
              <a:buNone/>
            </a:pPr>
            <a:r>
              <a:rPr lang="en-US" sz="2600" dirty="0"/>
              <a:t>    Darla Murphy</a:t>
            </a:r>
          </a:p>
          <a:p>
            <a:pPr lvl="1"/>
            <a:r>
              <a:rPr lang="en-US" sz="2600" dirty="0">
                <a:hlinkClick r:id="rId2"/>
              </a:rPr>
              <a:t>djmurphy@mcgtn.net</a:t>
            </a:r>
            <a:endParaRPr lang="en-US" sz="2600" dirty="0"/>
          </a:p>
          <a:p>
            <a:pPr lvl="1"/>
            <a:r>
              <a:rPr lang="en-US" sz="2600" dirty="0"/>
              <a:t>931-572-1113 ext. 1</a:t>
            </a:r>
          </a:p>
          <a:p>
            <a:pPr lvl="1"/>
            <a:endParaRPr lang="en-US" sz="2600" dirty="0"/>
          </a:p>
          <a:p>
            <a:pPr marL="0" indent="0">
              <a:buNone/>
            </a:pPr>
            <a:r>
              <a:rPr lang="en-US" sz="2600" dirty="0"/>
              <a:t>Businesses beginning with letters K-Z</a:t>
            </a:r>
          </a:p>
          <a:p>
            <a:pPr marL="36576" indent="0">
              <a:buNone/>
            </a:pPr>
            <a:r>
              <a:rPr lang="en-US" sz="2600" dirty="0"/>
              <a:t>    Carmen Edwards</a:t>
            </a:r>
          </a:p>
          <a:p>
            <a:pPr lvl="1"/>
            <a:r>
              <a:rPr lang="en-US" sz="2600" dirty="0">
                <a:hlinkClick r:id="rId3"/>
              </a:rPr>
              <a:t>cmedwards@mcgtn.net</a:t>
            </a:r>
            <a:endParaRPr lang="en-US" sz="2600" dirty="0"/>
          </a:p>
          <a:p>
            <a:pPr lvl="1"/>
            <a:r>
              <a:rPr lang="en-US" sz="2600" dirty="0"/>
              <a:t>931-572-1113 ext. 2</a:t>
            </a:r>
          </a:p>
        </p:txBody>
      </p:sp>
      <p:pic>
        <p:nvPicPr>
          <p:cNvPr id="6" name="Picture 5" descr="Logo&#10;&#10;AI-generated content may be incorrect.">
            <a:extLst>
              <a:ext uri="{FF2B5EF4-FFF2-40B4-BE49-F238E27FC236}">
                <a16:creationId xmlns:a16="http://schemas.microsoft.com/office/drawing/2014/main" id="{A1ABDCB0-E321-6258-6842-9A432F28398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57600" y="381000"/>
            <a:ext cx="3339298" cy="18288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09EA7EA7-74F5-4EE2-8E3D-1A10308259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9" name="Straight Connector 8">
              <a:extLst>
                <a:ext uri="{FF2B5EF4-FFF2-40B4-BE49-F238E27FC236}">
                  <a16:creationId xmlns:a16="http://schemas.microsoft.com/office/drawing/2014/main" id="{A5CE79B5-7EE4-424D-AD14-5DEFB61B85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696C926F-F999-44BA-8D86-9EAB51D6501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248745E7-0AF0-48F9-8E58-2673FC5F4F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Rectangle 25">
              <a:extLst>
                <a:ext uri="{FF2B5EF4-FFF2-40B4-BE49-F238E27FC236}">
                  <a16:creationId xmlns:a16="http://schemas.microsoft.com/office/drawing/2014/main" id="{9715E81A-D2E0-4431-9370-4E4A9ECA7F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Isosceles Triangle 12">
              <a:extLst>
                <a:ext uri="{FF2B5EF4-FFF2-40B4-BE49-F238E27FC236}">
                  <a16:creationId xmlns:a16="http://schemas.microsoft.com/office/drawing/2014/main" id="{CEDB37A9-282D-4DDB-85AD-B2090A825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Rectangle 27">
              <a:extLst>
                <a:ext uri="{FF2B5EF4-FFF2-40B4-BE49-F238E27FC236}">
                  <a16:creationId xmlns:a16="http://schemas.microsoft.com/office/drawing/2014/main" id="{533D5933-7F91-4F5E-BC31-42FD0E2D8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ectangle 28">
              <a:extLst>
                <a:ext uri="{FF2B5EF4-FFF2-40B4-BE49-F238E27FC236}">
                  <a16:creationId xmlns:a16="http://schemas.microsoft.com/office/drawing/2014/main" id="{37ADDF68-C9BE-46EA-83DE-2C07DD839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Rectangle 29">
              <a:extLst>
                <a:ext uri="{FF2B5EF4-FFF2-40B4-BE49-F238E27FC236}">
                  <a16:creationId xmlns:a16="http://schemas.microsoft.com/office/drawing/2014/main" id="{10D67396-BABD-48A8-A892-CCB5095FA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Isosceles Triangle 16">
              <a:extLst>
                <a:ext uri="{FF2B5EF4-FFF2-40B4-BE49-F238E27FC236}">
                  <a16:creationId xmlns:a16="http://schemas.microsoft.com/office/drawing/2014/main" id="{626DA82A-72C2-4DF6-9CF0-0D1F6B96B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Isosceles Triangle 17">
              <a:extLst>
                <a:ext uri="{FF2B5EF4-FFF2-40B4-BE49-F238E27FC236}">
                  <a16:creationId xmlns:a16="http://schemas.microsoft.com/office/drawing/2014/main" id="{8EE6DC63-4380-4BE0-A68A-8F01162BD1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useBgFill="1">
        <p:nvSpPr>
          <p:cNvPr id="20" name="Rectangle 19">
            <a:extLst>
              <a:ext uri="{FF2B5EF4-FFF2-40B4-BE49-F238E27FC236}">
                <a16:creationId xmlns:a16="http://schemas.microsoft.com/office/drawing/2014/main" id="{E80B86A7-A1EC-475B-9166-88902B033A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p:cNvSpPr>
            <a:spLocks noGrp="1"/>
          </p:cNvSpPr>
          <p:nvPr>
            <p:ph type="title"/>
          </p:nvPr>
        </p:nvSpPr>
        <p:spPr>
          <a:xfrm>
            <a:off x="1333502" y="609600"/>
            <a:ext cx="8596668" cy="1320800"/>
          </a:xfrm>
        </p:spPr>
        <p:txBody>
          <a:bodyPr vert="horz" lIns="91440" tIns="45720" rIns="91440" bIns="45720" rtlCol="0" anchor="t">
            <a:normAutofit/>
          </a:bodyPr>
          <a:lstStyle/>
          <a:p>
            <a:pPr>
              <a:lnSpc>
                <a:spcPct val="90000"/>
              </a:lnSpc>
            </a:pPr>
            <a:r>
              <a:rPr lang="en-US" sz="2500" b="1" dirty="0">
                <a:solidFill>
                  <a:schemeClr val="tx1"/>
                </a:solidFill>
              </a:rPr>
              <a:t>All businesses that operate in Tennessee are subject to Tangible Personal Property Tax, regardless of revenue. </a:t>
            </a:r>
            <a:br>
              <a:rPr lang="en-US" sz="2500" b="1" dirty="0">
                <a:solidFill>
                  <a:schemeClr val="tx1"/>
                </a:solidFill>
              </a:rPr>
            </a:br>
            <a:r>
              <a:rPr lang="en-US" sz="2500" dirty="0">
                <a:solidFill>
                  <a:schemeClr val="tx1"/>
                </a:solidFill>
              </a:rPr>
              <a:t>(Tennessee Code Annotated Title 67 - Chapter 5 - Part 9)</a:t>
            </a:r>
          </a:p>
        </p:txBody>
      </p:sp>
      <p:sp>
        <p:nvSpPr>
          <p:cNvPr id="22" name="Isosceles Triangle 21">
            <a:extLst>
              <a:ext uri="{FF2B5EF4-FFF2-40B4-BE49-F238E27FC236}">
                <a16:creationId xmlns:a16="http://schemas.microsoft.com/office/drawing/2014/main" id="{C2C29CB1-9F74-4879-A6AF-AEA67B6F1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Content Placeholder 1"/>
          <p:cNvSpPr>
            <a:spLocks noGrp="1"/>
          </p:cNvSpPr>
          <p:nvPr>
            <p:ph type="body" idx="1"/>
          </p:nvPr>
        </p:nvSpPr>
        <p:spPr>
          <a:xfrm>
            <a:off x="1333502" y="2160589"/>
            <a:ext cx="8596668" cy="3880773"/>
          </a:xfrm>
        </p:spPr>
        <p:txBody>
          <a:bodyPr vert="horz" lIns="91440" tIns="45720" rIns="91440" bIns="45720" rtlCol="0">
            <a:normAutofit/>
          </a:bodyPr>
          <a:lstStyle/>
          <a:p>
            <a:pPr marL="0" indent="0">
              <a:lnSpc>
                <a:spcPct val="90000"/>
              </a:lnSpc>
              <a:buFont typeface="Wingdings 3" charset="2"/>
              <a:buChar char=""/>
            </a:pPr>
            <a:endParaRPr lang="en-US" sz="1700"/>
          </a:p>
          <a:p>
            <a:pPr marL="0" indent="0">
              <a:lnSpc>
                <a:spcPct val="90000"/>
              </a:lnSpc>
              <a:buFont typeface="Wingdings 3" charset="2"/>
              <a:buChar char=""/>
            </a:pPr>
            <a:r>
              <a:rPr lang="en-US" sz="1700" b="1"/>
              <a:t>What is Tangible Personal Property ?</a:t>
            </a:r>
          </a:p>
          <a:p>
            <a:pPr marL="0" indent="0">
              <a:lnSpc>
                <a:spcPct val="90000"/>
              </a:lnSpc>
              <a:buFont typeface="Wingdings 3" charset="2"/>
              <a:buChar char=""/>
            </a:pPr>
            <a:r>
              <a:rPr lang="en-US" sz="1700"/>
              <a:t>Tangible Personal Property is the equipment and assets used (or held for use) in your business as of January 1. This includes, but is not limited to, furniture, fixtures, vehicles, hand and power tools, machinery, computers, cell phones, raw materials, and supplies</a:t>
            </a:r>
          </a:p>
          <a:p>
            <a:pPr marL="285750" indent="-285750">
              <a:lnSpc>
                <a:spcPct val="90000"/>
              </a:lnSpc>
              <a:buFont typeface="Wingdings 3" charset="2"/>
              <a:buChar char=""/>
            </a:pPr>
            <a:r>
              <a:rPr lang="en-US" sz="1700"/>
              <a:t>Items that are expensed or fully depreciated on your accounting records but still in use should be reported.</a:t>
            </a:r>
          </a:p>
          <a:p>
            <a:pPr marL="285750" indent="-285750">
              <a:lnSpc>
                <a:spcPct val="90000"/>
              </a:lnSpc>
              <a:buFont typeface="Wingdings 3" charset="2"/>
              <a:buChar char=""/>
            </a:pPr>
            <a:r>
              <a:rPr lang="en-US" sz="1700"/>
              <a:t>Items you lease or rent from another company to use in the business are considered tangible personal property and should be reported.</a:t>
            </a:r>
          </a:p>
          <a:p>
            <a:pPr marL="285750" indent="-285750">
              <a:lnSpc>
                <a:spcPct val="90000"/>
              </a:lnSpc>
              <a:buFont typeface="Wingdings 3" charset="2"/>
              <a:buChar char=""/>
            </a:pPr>
            <a:r>
              <a:rPr lang="en-US" sz="1700"/>
              <a:t>Inventory and merchandise held for sale or finished goods in the hands of the manufacturer are not considered tangible personal property and should not be reported.</a:t>
            </a:r>
          </a:p>
        </p:txBody>
      </p:sp>
      <p:sp>
        <p:nvSpPr>
          <p:cNvPr id="24" name="Isosceles Triangle 23">
            <a:extLst>
              <a:ext uri="{FF2B5EF4-FFF2-40B4-BE49-F238E27FC236}">
                <a16:creationId xmlns:a16="http://schemas.microsoft.com/office/drawing/2014/main" id="{7E2C7115-5336-410C-AD71-0F0952A2E5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US" sz="2800" b="1" dirty="0">
                <a:solidFill>
                  <a:schemeClr val="tx1"/>
                </a:solidFill>
              </a:rPr>
              <a:t>How do I report my Tangible Personal Property?</a:t>
            </a:r>
          </a:p>
        </p:txBody>
      </p:sp>
      <p:sp>
        <p:nvSpPr>
          <p:cNvPr id="2" name="Content Placeholder 1"/>
          <p:cNvSpPr>
            <a:spLocks noGrp="1"/>
          </p:cNvSpPr>
          <p:nvPr>
            <p:ph idx="1"/>
          </p:nvPr>
        </p:nvSpPr>
        <p:spPr>
          <a:xfrm>
            <a:off x="228600" y="1828800"/>
            <a:ext cx="9045402" cy="4267200"/>
          </a:xfrm>
        </p:spPr>
        <p:txBody>
          <a:bodyPr>
            <a:normAutofit fontScale="77500" lnSpcReduction="20000"/>
          </a:bodyPr>
          <a:lstStyle/>
          <a:p>
            <a:r>
              <a:rPr lang="en-US" dirty="0"/>
              <a:t>The Assessor’s Office will mail each business a Tangible Personal Property Schedule every year. If you do not receive one, you may download a blank form from our website </a:t>
            </a:r>
            <a:r>
              <a:rPr lang="en-US" dirty="0">
                <a:hlinkClick r:id="rId2"/>
              </a:rPr>
              <a:t>https://mcgtn.org/assessor/tangible-personal-property</a:t>
            </a:r>
            <a:r>
              <a:rPr lang="en-US" dirty="0"/>
              <a:t> . Not receiving a schedule does not relieve your responsibility of filing.</a:t>
            </a:r>
          </a:p>
          <a:p>
            <a:pPr marL="0" indent="0">
              <a:buNone/>
            </a:pPr>
            <a:endParaRPr lang="en-US" dirty="0"/>
          </a:p>
          <a:p>
            <a:r>
              <a:rPr lang="en-US" dirty="0"/>
              <a:t>Tangible Personal Property Schedules are mailed out in January and due back to the Assessor’s Office by March 1 every year. </a:t>
            </a:r>
          </a:p>
          <a:p>
            <a:pPr lvl="1">
              <a:buFont typeface="Wingdings" panose="05000000000000000000" pitchFamily="2" charset="2"/>
              <a:buChar char="§"/>
            </a:pPr>
            <a:r>
              <a:rPr lang="en-US" dirty="0"/>
              <a:t>Schedules post marked or received 1 March and earlier will be accepted as timely filed.</a:t>
            </a:r>
            <a:r>
              <a:rPr lang="en-US" dirty="0">
                <a:solidFill>
                  <a:schemeClr val="tx1">
                    <a:lumMod val="50000"/>
                    <a:lumOff val="50000"/>
                  </a:schemeClr>
                </a:solidFill>
              </a:rPr>
              <a:t> </a:t>
            </a:r>
            <a:r>
              <a:rPr lang="en-US" dirty="0">
                <a:solidFill>
                  <a:schemeClr val="tx1"/>
                </a:solidFill>
              </a:rPr>
              <a:t>Timely filed schedules may be amended thru 1 September of the following year and are entitled to the appraisal ratio for that tax year, if applicable.</a:t>
            </a:r>
            <a:endParaRPr lang="en-US" dirty="0"/>
          </a:p>
          <a:p>
            <a:pPr lvl="1">
              <a:buFont typeface="Wingdings" panose="05000000000000000000" pitchFamily="2" charset="2"/>
              <a:buChar char="§"/>
            </a:pPr>
            <a:r>
              <a:rPr lang="en-US" dirty="0"/>
              <a:t>Schedules post marked or received 2 March thru the adjournment of the County Board of Equalization may not be amended and are not entitled to the appraisal ratio for that tax year if applicable.</a:t>
            </a:r>
          </a:p>
          <a:p>
            <a:pPr lvl="1">
              <a:buFont typeface="Wingdings" panose="05000000000000000000" pitchFamily="2" charset="2"/>
              <a:buChar char="§"/>
            </a:pPr>
            <a:r>
              <a:rPr lang="en-US" dirty="0"/>
              <a:t>Schedules post marked or received after the County Board of Equalization has adjourned must be accompanied by a notarized “Request for Relief from Forced Appraisal” form. They may not be amended, are not entitled to the appraisal ratio for that tax year if applicable, and will have appraised value increased by 25% as penalty.</a:t>
            </a:r>
          </a:p>
          <a:p>
            <a:pPr lvl="1">
              <a:buFont typeface="Wingdings" panose="05000000000000000000" pitchFamily="2" charset="2"/>
              <a:buChar char="§"/>
            </a:pPr>
            <a:r>
              <a:rPr lang="en-US" dirty="0"/>
              <a:t>1 March 2026 falls on Sunday. Schedules received in person, on-line, or via mail post marked on or before Monday 2 March 2026 will be accepted as timely filed.</a:t>
            </a:r>
          </a:p>
          <a:p>
            <a:pPr marL="0" indent="0">
              <a:buNone/>
            </a:pPr>
            <a:endParaRPr lang="en-US" dirty="0"/>
          </a:p>
          <a:p>
            <a:r>
              <a:rPr lang="en-US" dirty="0"/>
              <a:t>SCHEDULES ARE NOT ACCEPTED VIA EMAIL. If you are filing a paper schedule it must be returned to the Assessor’s office either by mail or in person at 350 Pageant Ln Ste. 101-C Clarksville, TN 37040.</a:t>
            </a:r>
          </a:p>
        </p:txBody>
      </p:sp>
    </p:spTree>
    <p:extLst>
      <p:ext uri="{BB962C8B-B14F-4D97-AF65-F5344CB8AC3E}">
        <p14:creationId xmlns:p14="http://schemas.microsoft.com/office/powerpoint/2010/main" val="533004469"/>
      </p:ext>
    </p:extLst>
  </p:cSld>
  <p:clrMapOvr>
    <a:masterClrMapping/>
  </p:clrMapOvr>
  <p:transition>
    <p:wedg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638801" y="457200"/>
            <a:ext cx="4038600" cy="6247864"/>
          </a:xfrm>
          <a:prstGeom prst="rect">
            <a:avLst/>
          </a:prstGeom>
          <a:noFill/>
        </p:spPr>
        <p:txBody>
          <a:bodyPr wrap="square" lIns="91440" tIns="45720" rIns="91440" bIns="45720">
            <a:spAutoFit/>
          </a:bodyPr>
          <a:lstStyle/>
          <a:p>
            <a:pPr algn="ctr"/>
            <a:r>
              <a:rPr lang="en-US" sz="1600" dirty="0">
                <a:ln w="10541" cmpd="sng">
                  <a:noFill/>
                  <a:prstDash val="solid"/>
                </a:ln>
                <a:latin typeface="+mj-lt"/>
              </a:rPr>
              <a:t>The business information will be printed on the front of the schedule.</a:t>
            </a:r>
            <a:endParaRPr lang="en-US" sz="1600" b="1" u="sng" dirty="0">
              <a:ln w="10541" cmpd="sng">
                <a:noFill/>
                <a:prstDash val="solid"/>
              </a:ln>
              <a:latin typeface="+mj-lt"/>
            </a:endParaRPr>
          </a:p>
          <a:p>
            <a:pPr algn="ctr"/>
            <a:endParaRPr lang="en-US" sz="1600" dirty="0">
              <a:ln w="10541" cmpd="sng">
                <a:noFill/>
                <a:prstDash val="solid"/>
              </a:ln>
              <a:latin typeface="+mj-lt"/>
            </a:endParaRPr>
          </a:p>
          <a:p>
            <a:pPr algn="ctr"/>
            <a:endParaRPr lang="en-US" sz="1600" dirty="0">
              <a:ln w="10541" cmpd="sng">
                <a:noFill/>
                <a:prstDash val="solid"/>
              </a:ln>
              <a:latin typeface="+mj-lt"/>
            </a:endParaRPr>
          </a:p>
          <a:p>
            <a:pPr algn="ctr"/>
            <a:r>
              <a:rPr lang="en-US" sz="1600" dirty="0">
                <a:ln w="3175" cmpd="sng">
                  <a:noFill/>
                  <a:prstDash val="solid"/>
                </a:ln>
                <a:latin typeface="+mj-lt"/>
              </a:rPr>
              <a:t>If this is your first year in business the boxes at the bottom of the page will be blank. There will be a zero in the total box for each group and in the last appraisal/last assessment lines at the bottom right.</a:t>
            </a:r>
          </a:p>
          <a:p>
            <a:pPr algn="ctr"/>
            <a:endParaRPr lang="en-US" sz="1600" dirty="0">
              <a:ln w="3175" cmpd="sng">
                <a:noFill/>
                <a:prstDash val="solid"/>
              </a:ln>
              <a:latin typeface="+mj-lt"/>
            </a:endParaRPr>
          </a:p>
          <a:p>
            <a:pPr algn="ctr"/>
            <a:endParaRPr lang="en-US" sz="1600" dirty="0">
              <a:ln w="3175" cmpd="sng">
                <a:noFill/>
                <a:prstDash val="solid"/>
              </a:ln>
              <a:latin typeface="+mj-lt"/>
            </a:endParaRPr>
          </a:p>
          <a:p>
            <a:pPr algn="ctr"/>
            <a:r>
              <a:rPr lang="en-US" sz="1600" dirty="0">
                <a:ln w="3175" cmpd="sng">
                  <a:noFill/>
                  <a:prstDash val="solid"/>
                </a:ln>
                <a:latin typeface="+mj-lt"/>
              </a:rPr>
              <a:t> If you have filed before, the value of the items you previously reported will be in the corresponding year boxes for each group. The appraisal and assessment values from last year will be on the bottom right.</a:t>
            </a:r>
          </a:p>
          <a:p>
            <a:pPr algn="ctr"/>
            <a:endParaRPr lang="en-US" sz="1600" dirty="0">
              <a:ln w="3175" cmpd="sng">
                <a:noFill/>
                <a:prstDash val="solid"/>
              </a:ln>
              <a:latin typeface="+mj-lt"/>
            </a:endParaRPr>
          </a:p>
          <a:p>
            <a:pPr algn="ctr"/>
            <a:r>
              <a:rPr lang="en-US" sz="1600" dirty="0">
                <a:ln w="3175" cmpd="sng">
                  <a:noFill/>
                  <a:prstDash val="solid"/>
                </a:ln>
                <a:latin typeface="+mj-lt"/>
              </a:rPr>
              <a:t>If there are zeros in the group boxes and values in the last appraisal and last assessment, you either received a forced assessment last year or chose one of the small account </a:t>
            </a:r>
            <a:r>
              <a:rPr lang="en-US" sz="1600">
                <a:ln w="3175" cmpd="sng">
                  <a:noFill/>
                  <a:prstDash val="solid"/>
                </a:ln>
                <a:latin typeface="+mj-lt"/>
              </a:rPr>
              <a:t>certifications.</a:t>
            </a:r>
          </a:p>
          <a:p>
            <a:pPr algn="ctr"/>
            <a:r>
              <a:rPr lang="en-US" sz="1600">
                <a:ln w="3175" cmpd="sng">
                  <a:noFill/>
                  <a:prstDash val="solid"/>
                </a:ln>
                <a:latin typeface="+mj-lt"/>
              </a:rPr>
              <a:t> </a:t>
            </a:r>
            <a:r>
              <a:rPr lang="en-US" sz="1600" dirty="0">
                <a:ln w="3175" cmpd="sng">
                  <a:noFill/>
                  <a:prstDash val="solid"/>
                </a:ln>
                <a:latin typeface="+mj-lt"/>
              </a:rPr>
              <a:t>$2,000 or $10,000</a:t>
            </a:r>
          </a:p>
        </p:txBody>
      </p:sp>
      <p:pic>
        <p:nvPicPr>
          <p:cNvPr id="5" name="Picture 4">
            <a:extLst>
              <a:ext uri="{FF2B5EF4-FFF2-40B4-BE49-F238E27FC236}">
                <a16:creationId xmlns:a16="http://schemas.microsoft.com/office/drawing/2014/main" id="{60F23CF6-F238-BDA0-C7B1-A7A41EEF6608}"/>
              </a:ext>
            </a:extLst>
          </p:cNvPr>
          <p:cNvPicPr>
            <a:picLocks noChangeAspect="1"/>
          </p:cNvPicPr>
          <p:nvPr/>
        </p:nvPicPr>
        <p:blipFill>
          <a:blip r:embed="rId2"/>
          <a:stretch>
            <a:fillRect/>
          </a:stretch>
        </p:blipFill>
        <p:spPr>
          <a:xfrm>
            <a:off x="1295400" y="76200"/>
            <a:ext cx="4161196" cy="6477000"/>
          </a:xfrm>
          <a:prstGeom prst="rect">
            <a:avLst/>
          </a:prstGeom>
        </p:spPr>
      </p:pic>
    </p:spTree>
  </p:cSld>
  <p:clrMapOvr>
    <a:masterClrMapping/>
  </p:clrMapOvr>
  <p:transition>
    <p:checker dir="ver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br>
              <a:rPr lang="en-US" sz="1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outerShdw blurRad="38100" dist="38100" dir="2700000" algn="tl">
                    <a:srgbClr val="000000">
                      <a:alpha val="43137"/>
                    </a:srgbClr>
                  </a:outerShdw>
                </a:effectLst>
              </a:rPr>
            </a:br>
            <a:endParaRPr lang="en-US" sz="1600" dirty="0"/>
          </a:p>
        </p:txBody>
      </p:sp>
      <p:sp>
        <p:nvSpPr>
          <p:cNvPr id="5" name="Content Placeholder 4"/>
          <p:cNvSpPr>
            <a:spLocks noGrp="1"/>
          </p:cNvSpPr>
          <p:nvPr>
            <p:ph idx="1"/>
          </p:nvPr>
        </p:nvSpPr>
        <p:spPr>
          <a:xfrm>
            <a:off x="4800600" y="381000"/>
            <a:ext cx="4390371" cy="6316278"/>
          </a:xfrm>
        </p:spPr>
        <p:txBody>
          <a:bodyPr>
            <a:noAutofit/>
          </a:bodyPr>
          <a:lstStyle/>
          <a:p>
            <a:pPr algn="ctr"/>
            <a:r>
              <a:rPr lang="en-US" sz="1600" b="1" dirty="0">
                <a:solidFill>
                  <a:schemeClr val="tx1"/>
                </a:solidFill>
              </a:rPr>
              <a:t>On the back, you will need to list any items you lease for use in the business in Part  III.</a:t>
            </a:r>
            <a:r>
              <a:rPr lang="en-US" sz="1600" dirty="0"/>
              <a:t>  </a:t>
            </a:r>
            <a:r>
              <a:rPr lang="en-US" sz="1200" dirty="0"/>
              <a:t> </a:t>
            </a:r>
          </a:p>
          <a:p>
            <a:r>
              <a:rPr lang="en-US" sz="1200" dirty="0"/>
              <a:t>   </a:t>
            </a:r>
            <a:r>
              <a:rPr lang="en-US" sz="1600" b="1" dirty="0">
                <a:solidFill>
                  <a:schemeClr val="tx1"/>
                </a:solidFill>
              </a:rPr>
              <a:t>There are two small account options for 2026. On the back of the schedule and the front of the yellow form check the option that best describes the total depreciated value of the assets used in your business. An asset list or depreciation schedule is not required. However, small accounts are subject to audit, meaning the assessor’s office can ask you to provide a list showing purchase date and purchase price of all equipment to verify the business qualifies for one of the two small account certifications.</a:t>
            </a:r>
          </a:p>
          <a:p>
            <a:r>
              <a:rPr lang="en-US" sz="1600" b="1" dirty="0">
                <a:solidFill>
                  <a:schemeClr val="tx1"/>
                </a:solidFill>
              </a:rPr>
              <a:t>IF YOU CHOOSE ONE OF THE SMALL ACCOUNT CERTIFICATIONS YOUR APPRAISED VALUE WLL BE SET AT $2,000 OR $10,000</a:t>
            </a:r>
          </a:p>
          <a:p>
            <a:r>
              <a:rPr lang="en-US" sz="1600" b="1" dirty="0"/>
              <a:t>At the bottom print your name and  sign, provide your email address, title, and date.  </a:t>
            </a:r>
          </a:p>
        </p:txBody>
      </p:sp>
      <p:sp>
        <p:nvSpPr>
          <p:cNvPr id="7" name="Text Placeholder 6"/>
          <p:cNvSpPr>
            <a:spLocks noGrp="1"/>
          </p:cNvSpPr>
          <p:nvPr>
            <p:ph type="body" sz="half" idx="2"/>
          </p:nvPr>
        </p:nvSpPr>
        <p:spPr/>
        <p:txBody>
          <a:bodyPr/>
          <a:lstStyle/>
          <a:p>
            <a:endParaRPr lang="en-US" dirty="0"/>
          </a:p>
        </p:txBody>
      </p:sp>
      <p:sp>
        <p:nvSpPr>
          <p:cNvPr id="6" name="Content Placeholder 4">
            <a:extLst>
              <a:ext uri="{FF2B5EF4-FFF2-40B4-BE49-F238E27FC236}">
                <a16:creationId xmlns:a16="http://schemas.microsoft.com/office/drawing/2014/main" id="{8DB18145-31A6-482C-91D7-9575F5FFB54B}"/>
              </a:ext>
            </a:extLst>
          </p:cNvPr>
          <p:cNvSpPr txBox="1">
            <a:spLocks/>
          </p:cNvSpPr>
          <p:nvPr/>
        </p:nvSpPr>
        <p:spPr>
          <a:xfrm>
            <a:off x="5791200" y="4191000"/>
            <a:ext cx="3103425" cy="2371960"/>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r>
              <a:rPr lang="en-US" sz="1600" dirty="0"/>
              <a:t> </a:t>
            </a:r>
          </a:p>
        </p:txBody>
      </p:sp>
      <p:pic>
        <p:nvPicPr>
          <p:cNvPr id="4" name="Picture 3"/>
          <p:cNvPicPr>
            <a:picLocks noChangeAspect="1"/>
          </p:cNvPicPr>
          <p:nvPr/>
        </p:nvPicPr>
        <p:blipFill>
          <a:blip r:embed="rId2"/>
          <a:stretch>
            <a:fillRect/>
          </a:stretch>
        </p:blipFill>
        <p:spPr>
          <a:xfrm>
            <a:off x="486429" y="119664"/>
            <a:ext cx="4343400" cy="6457950"/>
          </a:xfrm>
          <a:prstGeom prst="rect">
            <a:avLst/>
          </a:prstGeom>
        </p:spPr>
      </p:pic>
      <p:sp>
        <p:nvSpPr>
          <p:cNvPr id="9" name="Oval 8"/>
          <p:cNvSpPr/>
          <p:nvPr/>
        </p:nvSpPr>
        <p:spPr>
          <a:xfrm>
            <a:off x="533400" y="0"/>
            <a:ext cx="1676400" cy="6096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Arrow Connector 7"/>
          <p:cNvCxnSpPr/>
          <p:nvPr/>
        </p:nvCxnSpPr>
        <p:spPr>
          <a:xfrm flipH="1">
            <a:off x="3048000" y="3810000"/>
            <a:ext cx="2057400" cy="190500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a:off x="4572000" y="6324600"/>
            <a:ext cx="533400"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0868" y="201168"/>
            <a:ext cx="3854528" cy="1143000"/>
          </a:xfrm>
        </p:spPr>
        <p:txBody>
          <a:bodyPr>
            <a:noAutofit/>
          </a:bodyPr>
          <a:lstStyle/>
          <a:p>
            <a:pPr algn="ctr"/>
            <a:r>
              <a:rPr lang="en-US" sz="1800" b="1" dirty="0">
                <a:solidFill>
                  <a:schemeClr val="tx1"/>
                </a:solidFill>
              </a:rPr>
              <a:t>IF THIS IS YOUR FIRST TIME FILING YOUR ASSET FORM IS GREEN</a:t>
            </a:r>
            <a:br>
              <a:rPr lang="en-US" sz="1800" b="1" dirty="0">
                <a:solidFill>
                  <a:schemeClr val="tx1"/>
                </a:solidFill>
              </a:rPr>
            </a:br>
            <a:endParaRPr lang="en-US" sz="1800" b="1" dirty="0">
              <a:solidFill>
                <a:schemeClr val="tx1"/>
              </a:solidFill>
            </a:endParaRPr>
          </a:p>
        </p:txBody>
      </p:sp>
      <p:sp>
        <p:nvSpPr>
          <p:cNvPr id="4" name="Text Placeholder 3"/>
          <p:cNvSpPr>
            <a:spLocks noGrp="1"/>
          </p:cNvSpPr>
          <p:nvPr>
            <p:ph type="body" sz="half" idx="2"/>
          </p:nvPr>
        </p:nvSpPr>
        <p:spPr>
          <a:xfrm>
            <a:off x="207198" y="1143000"/>
            <a:ext cx="4724400" cy="5209032"/>
          </a:xfrm>
        </p:spPr>
        <p:txBody>
          <a:bodyPr>
            <a:normAutofit/>
          </a:bodyPr>
          <a:lstStyle/>
          <a:p>
            <a:pPr algn="ctr"/>
            <a:r>
              <a:rPr lang="en-US" sz="1800" b="1" dirty="0">
                <a:solidFill>
                  <a:schemeClr val="tx1"/>
                </a:solidFill>
              </a:rPr>
              <a:t>ON THE FRONT OF THE ASSET FORM CHOOSE ONE OF THE FOUR OPTIONS</a:t>
            </a:r>
          </a:p>
          <a:p>
            <a:pPr algn="ctr"/>
            <a:endParaRPr lang="en-US" sz="1800" b="1" dirty="0">
              <a:solidFill>
                <a:schemeClr val="tx1"/>
              </a:solidFill>
            </a:endParaRPr>
          </a:p>
          <a:p>
            <a:pPr algn="ctr"/>
            <a:r>
              <a:rPr lang="en-US" sz="1300" dirty="0"/>
              <a:t>Check the submit an asset list or depreciation schedule box</a:t>
            </a:r>
          </a:p>
          <a:p>
            <a:pPr algn="ctr"/>
            <a:r>
              <a:rPr lang="en-US" sz="1300" dirty="0"/>
              <a:t>OR</a:t>
            </a:r>
          </a:p>
          <a:p>
            <a:pPr algn="ctr"/>
            <a:r>
              <a:rPr lang="en-US" sz="1300" dirty="0"/>
              <a:t>Check one of the small account certification boxes. (read about the small account certifications in the FAQ section)</a:t>
            </a:r>
          </a:p>
          <a:p>
            <a:pPr algn="ctr"/>
            <a:r>
              <a:rPr lang="en-US" sz="1300" dirty="0"/>
              <a:t>OR</a:t>
            </a:r>
          </a:p>
          <a:p>
            <a:pPr algn="ctr"/>
            <a:r>
              <a:rPr lang="en-US" sz="1300" dirty="0"/>
              <a:t>IF YOU HAVE OBTAINED A BUSINESS LICENSE BUT NOT STARTED OPERATIONS</a:t>
            </a:r>
          </a:p>
          <a:p>
            <a:pPr algn="ctr"/>
            <a:r>
              <a:rPr lang="en-US" sz="1300" dirty="0"/>
              <a:t>Check the Request to Remain tentative for 2026 box ( This means you will not pay Tangible Personal Property Tax for 2026. You may only request tentative status one year. Please proved an expected start date.)</a:t>
            </a:r>
          </a:p>
          <a:p>
            <a:pPr algn="ctr"/>
            <a:r>
              <a:rPr lang="en-US" sz="1300" dirty="0"/>
              <a:t>OR</a:t>
            </a:r>
          </a:p>
          <a:p>
            <a:pPr algn="ctr"/>
            <a:r>
              <a:rPr lang="en-US" sz="1300" dirty="0"/>
              <a:t>IF THE BUSINESS CLOSED DURING 2025. Check the last box and provide the closure date</a:t>
            </a:r>
            <a:r>
              <a:rPr lang="en-US" dirty="0"/>
              <a:t>.  </a:t>
            </a:r>
          </a:p>
        </p:txBody>
      </p:sp>
      <p:pic>
        <p:nvPicPr>
          <p:cNvPr id="7" name="Content Placeholder 6">
            <a:extLst>
              <a:ext uri="{FF2B5EF4-FFF2-40B4-BE49-F238E27FC236}">
                <a16:creationId xmlns:a16="http://schemas.microsoft.com/office/drawing/2014/main" id="{F00325C7-5B78-53B3-8A75-497B9AC6DC15}"/>
              </a:ext>
            </a:extLst>
          </p:cNvPr>
          <p:cNvPicPr>
            <a:picLocks noGrp="1" noChangeAspect="1"/>
          </p:cNvPicPr>
          <p:nvPr>
            <p:ph idx="1"/>
          </p:nvPr>
        </p:nvPicPr>
        <p:blipFill>
          <a:blip r:embed="rId2"/>
          <a:stretch>
            <a:fillRect/>
          </a:stretch>
        </p:blipFill>
        <p:spPr>
          <a:xfrm>
            <a:off x="5257800" y="228600"/>
            <a:ext cx="5105400" cy="64008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10427633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28600"/>
            <a:ext cx="3854528" cy="1143000"/>
          </a:xfrm>
        </p:spPr>
        <p:txBody>
          <a:bodyPr>
            <a:noAutofit/>
          </a:bodyPr>
          <a:lstStyle/>
          <a:p>
            <a:pPr algn="ctr"/>
            <a:r>
              <a:rPr lang="en-US" b="1" dirty="0">
                <a:solidFill>
                  <a:schemeClr val="tx1"/>
                </a:solidFill>
              </a:rPr>
              <a:t>IF YOU FILED LAST YEAR</a:t>
            </a:r>
            <a:br>
              <a:rPr lang="en-US" b="1" dirty="0">
                <a:solidFill>
                  <a:schemeClr val="tx1"/>
                </a:solidFill>
              </a:rPr>
            </a:br>
            <a:r>
              <a:rPr lang="en-US" b="1" dirty="0">
                <a:solidFill>
                  <a:schemeClr val="tx1"/>
                </a:solidFill>
              </a:rPr>
              <a:t>YOUR ASSET FORM IS YELLOW</a:t>
            </a:r>
            <a:br>
              <a:rPr lang="en-US" b="1" dirty="0"/>
            </a:br>
            <a:endParaRPr lang="en-US" b="1" dirty="0">
              <a:solidFill>
                <a:schemeClr val="tx1"/>
              </a:solidFill>
            </a:endParaRPr>
          </a:p>
        </p:txBody>
      </p:sp>
      <p:sp>
        <p:nvSpPr>
          <p:cNvPr id="4" name="Text Placeholder 3"/>
          <p:cNvSpPr>
            <a:spLocks noGrp="1"/>
          </p:cNvSpPr>
          <p:nvPr>
            <p:ph type="body" sz="half" idx="2"/>
          </p:nvPr>
        </p:nvSpPr>
        <p:spPr>
          <a:xfrm>
            <a:off x="381000" y="1219200"/>
            <a:ext cx="4724400" cy="5385816"/>
          </a:xfrm>
        </p:spPr>
        <p:txBody>
          <a:bodyPr>
            <a:normAutofit/>
          </a:bodyPr>
          <a:lstStyle/>
          <a:p>
            <a:pPr algn="ctr"/>
            <a:r>
              <a:rPr lang="en-US" sz="1800" b="1" dirty="0">
                <a:solidFill>
                  <a:schemeClr val="tx1"/>
                </a:solidFill>
              </a:rPr>
              <a:t>ON THE FRONT OF THE ASSET FORM CHOOSE ONE OF THE FOUR OPTIONS</a:t>
            </a:r>
          </a:p>
          <a:p>
            <a:pPr algn="ctr"/>
            <a:r>
              <a:rPr lang="en-US" sz="1300" dirty="0"/>
              <a:t>Check the box stating you are submitting additions to or    removals from the asset list on file. </a:t>
            </a:r>
          </a:p>
          <a:p>
            <a:pPr algn="ctr"/>
            <a:r>
              <a:rPr lang="en-US" sz="1300" b="1" dirty="0"/>
              <a:t>OR</a:t>
            </a:r>
          </a:p>
          <a:p>
            <a:pPr algn="ctr"/>
            <a:r>
              <a:rPr lang="en-US" sz="1300" dirty="0"/>
              <a:t>Check the no changes box if you did not add or remove any equipment during 2025</a:t>
            </a:r>
          </a:p>
          <a:p>
            <a:pPr algn="ctr"/>
            <a:r>
              <a:rPr lang="en-US" sz="1300" b="1" dirty="0"/>
              <a:t>OR</a:t>
            </a:r>
          </a:p>
          <a:p>
            <a:pPr algn="ctr"/>
            <a:r>
              <a:rPr lang="en-US" sz="1300" dirty="0"/>
              <a:t>Existing businesses that qualify may also choose one of the two small account certifications. (read about the small account certifications in the FAQ section)</a:t>
            </a:r>
          </a:p>
          <a:p>
            <a:pPr algn="ctr"/>
            <a:r>
              <a:rPr lang="en-US" sz="1300" dirty="0"/>
              <a:t>OR</a:t>
            </a:r>
          </a:p>
          <a:p>
            <a:pPr algn="ctr"/>
            <a:r>
              <a:rPr lang="en-US" sz="1300" b="1" dirty="0"/>
              <a:t>IF THE BUSINESS CLOSED DURING 2025.</a:t>
            </a:r>
          </a:p>
          <a:p>
            <a:pPr algn="ctr"/>
            <a:r>
              <a:rPr lang="en-US" sz="1300" b="1" dirty="0"/>
              <a:t> </a:t>
            </a:r>
            <a:r>
              <a:rPr lang="en-US" sz="1300" dirty="0"/>
              <a:t>Check the last box and provide the closure date.  If the business closed before 2025 please contact the Assessor’s office, as more information may be needed to close the account.</a:t>
            </a:r>
          </a:p>
        </p:txBody>
      </p:sp>
      <p:pic>
        <p:nvPicPr>
          <p:cNvPr id="7" name="Content Placeholder 6">
            <a:extLst>
              <a:ext uri="{FF2B5EF4-FFF2-40B4-BE49-F238E27FC236}">
                <a16:creationId xmlns:a16="http://schemas.microsoft.com/office/drawing/2014/main" id="{307631B3-1B97-577F-0AD3-7652BF2E0E8E}"/>
              </a:ext>
            </a:extLst>
          </p:cNvPr>
          <p:cNvPicPr>
            <a:picLocks noGrp="1" noChangeAspect="1"/>
          </p:cNvPicPr>
          <p:nvPr>
            <p:ph idx="1"/>
          </p:nvPr>
        </p:nvPicPr>
        <p:blipFill>
          <a:blip r:embed="rId2"/>
          <a:stretch>
            <a:fillRect/>
          </a:stretch>
        </p:blipFill>
        <p:spPr>
          <a:xfrm>
            <a:off x="5334000" y="228600"/>
            <a:ext cx="4572000" cy="64770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32323568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9144000" cy="1676400"/>
          </a:xfrm>
          <a:ln>
            <a:noFill/>
          </a:ln>
        </p:spPr>
        <p:txBody>
          <a:bodyPr>
            <a:noAutofit/>
          </a:bodyPr>
          <a:lstStyle/>
          <a:p>
            <a:pPr algn="ctr"/>
            <a:r>
              <a:rPr lang="en-US" sz="2000" b="1" dirty="0">
                <a:solidFill>
                  <a:schemeClr val="tx1"/>
                </a:solidFill>
              </a:rPr>
              <a:t>THE BACK OF THE ASSET FORM IS VERY IMPORTANT!!</a:t>
            </a:r>
            <a:br>
              <a:rPr lang="en-US" sz="2000" b="1" dirty="0">
                <a:solidFill>
                  <a:schemeClr val="tx1"/>
                </a:solidFill>
              </a:rPr>
            </a:br>
            <a:r>
              <a:rPr lang="en-US" sz="2000" b="1" dirty="0">
                <a:solidFill>
                  <a:schemeClr val="tx1"/>
                </a:solidFill>
              </a:rPr>
              <a:t> </a:t>
            </a:r>
            <a:r>
              <a:rPr lang="en-US" sz="2000" dirty="0">
                <a:solidFill>
                  <a:schemeClr val="tx1"/>
                </a:solidFill>
              </a:rPr>
              <a:t>Please complete the top section every year to ensure we have your current physical and mailing address, email, and phone number.  Keep a copy of this asset list to refer to next year.</a:t>
            </a:r>
          </a:p>
        </p:txBody>
      </p:sp>
      <p:sp>
        <p:nvSpPr>
          <p:cNvPr id="3" name="Content Placeholder 2"/>
          <p:cNvSpPr>
            <a:spLocks noGrp="1"/>
          </p:cNvSpPr>
          <p:nvPr>
            <p:ph sz="half" idx="1"/>
          </p:nvPr>
        </p:nvSpPr>
        <p:spPr>
          <a:xfrm>
            <a:off x="457200" y="1600200"/>
            <a:ext cx="5181600" cy="5105400"/>
          </a:xfrm>
        </p:spPr>
        <p:txBody>
          <a:bodyPr>
            <a:noAutofit/>
          </a:bodyPr>
          <a:lstStyle/>
          <a:p>
            <a:pPr marL="36576" indent="0">
              <a:buNone/>
            </a:pPr>
            <a:r>
              <a:rPr lang="en-US" sz="1400" dirty="0">
                <a:solidFill>
                  <a:schemeClr val="tx1"/>
                </a:solidFill>
              </a:rPr>
              <a:t>If you are using this form to submit an asset list report all assets and equipment used in the business, year purchased, and purchase amount. If you do not know the exact year or exact purchase amount, estimate as closely as possible.</a:t>
            </a:r>
          </a:p>
          <a:p>
            <a:pPr marL="36576" indent="0">
              <a:buNone/>
            </a:pPr>
            <a:r>
              <a:rPr lang="en-US" sz="1400" dirty="0">
                <a:solidFill>
                  <a:schemeClr val="tx1"/>
                </a:solidFill>
              </a:rPr>
              <a:t>You must report ALL ITEMS being used in the business, whether you purchased the item for the business, are using something you already owned, borrowed, made or was given to you. Report any leased items. Items that are fully depreciated on your accounting records for income tax purposes but are still being used in the business must be reported.</a:t>
            </a:r>
          </a:p>
          <a:p>
            <a:pPr marL="36576" indent="0">
              <a:buNone/>
            </a:pPr>
            <a:r>
              <a:rPr lang="en-US" sz="1400" dirty="0">
                <a:solidFill>
                  <a:schemeClr val="tx1"/>
                </a:solidFill>
              </a:rPr>
              <a:t>Vehicles must be reported if more than 50% of their use is for business purposes, if you claim the vehicle mileage as an expense on the business’s income tax, or if it is titled in the business name, or has commercial license plates. If the vehicle meets </a:t>
            </a:r>
            <a:r>
              <a:rPr lang="en-US" sz="1400" b="1" dirty="0">
                <a:solidFill>
                  <a:schemeClr val="tx1"/>
                </a:solidFill>
              </a:rPr>
              <a:t>any</a:t>
            </a:r>
            <a:r>
              <a:rPr lang="en-US" sz="1400" dirty="0">
                <a:solidFill>
                  <a:schemeClr val="tx1"/>
                </a:solidFill>
              </a:rPr>
              <a:t> of these criteria it must be reported.</a:t>
            </a:r>
          </a:p>
          <a:p>
            <a:pPr marL="36576" indent="0">
              <a:buNone/>
            </a:pPr>
            <a:r>
              <a:rPr lang="en-US" sz="1400" dirty="0">
                <a:solidFill>
                  <a:schemeClr val="tx1"/>
                </a:solidFill>
              </a:rPr>
              <a:t>Finally report an average of what you spend a month on supplies. These are expendable items you buy on a regular basis to support the business activity (office or cleaning supplies, stocks of spare parts etc.)</a:t>
            </a:r>
          </a:p>
        </p:txBody>
      </p:sp>
      <p:pic>
        <p:nvPicPr>
          <p:cNvPr id="8" name="Content Placeholder 7">
            <a:extLst>
              <a:ext uri="{FF2B5EF4-FFF2-40B4-BE49-F238E27FC236}">
                <a16:creationId xmlns:a16="http://schemas.microsoft.com/office/drawing/2014/main" id="{CD664A0F-4B63-80A3-380D-32581DF46163}"/>
              </a:ext>
            </a:extLst>
          </p:cNvPr>
          <p:cNvPicPr>
            <a:picLocks noGrp="1" noChangeAspect="1"/>
          </p:cNvPicPr>
          <p:nvPr>
            <p:ph sz="half" idx="2"/>
          </p:nvPr>
        </p:nvPicPr>
        <p:blipFill>
          <a:blip r:embed="rId2"/>
          <a:stretch>
            <a:fillRect/>
          </a:stretch>
        </p:blipFill>
        <p:spPr>
          <a:xfrm>
            <a:off x="5943600" y="1600200"/>
            <a:ext cx="3581399" cy="4441825"/>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17348723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229600" y="304800"/>
            <a:ext cx="2286000" cy="1754326"/>
          </a:xfrm>
          <a:prstGeom prst="rect">
            <a:avLst/>
          </a:prstGeom>
        </p:spPr>
        <p:txBody>
          <a:bodyPr wrap="square">
            <a:spAutoFit/>
          </a:bodyPr>
          <a:lstStyle/>
          <a:p>
            <a:pPr lvl="0" algn="ctr"/>
            <a:endParaRPr lang="en-US" sz="5400" b="1" dirty="0">
              <a:ln w="11430"/>
              <a:solidFill>
                <a:srgbClr val="00B0F0"/>
              </a:solidFill>
              <a:effectLst>
                <a:outerShdw blurRad="50800" dist="39000" dir="5460000" algn="tl">
                  <a:srgbClr val="000000">
                    <a:alpha val="38000"/>
                  </a:srgbClr>
                </a:outerShdw>
              </a:effectLst>
            </a:endParaRPr>
          </a:p>
          <a:p>
            <a:pPr lvl="0" algn="ctr"/>
            <a:endParaRPr lang="en-US" sz="5400" b="1" dirty="0">
              <a:ln w="11430"/>
              <a:gradFill>
                <a:gsLst>
                  <a:gs pos="0">
                    <a:srgbClr val="CCAF0A">
                      <a:tint val="70000"/>
                      <a:satMod val="245000"/>
                    </a:srgbClr>
                  </a:gs>
                  <a:gs pos="75000">
                    <a:srgbClr val="CCAF0A">
                      <a:tint val="90000"/>
                      <a:shade val="60000"/>
                      <a:satMod val="240000"/>
                    </a:srgbClr>
                  </a:gs>
                  <a:gs pos="100000">
                    <a:srgbClr val="CCAF0A">
                      <a:tint val="100000"/>
                      <a:shade val="50000"/>
                      <a:satMod val="240000"/>
                    </a:srgbClr>
                  </a:gs>
                </a:gsLst>
                <a:lin ang="5400000"/>
              </a:gradFill>
              <a:effectLst>
                <a:outerShdw blurRad="50800" dist="39000" dir="5460000" algn="tl">
                  <a:srgbClr val="000000">
                    <a:alpha val="38000"/>
                  </a:srgbClr>
                </a:outerShdw>
              </a:effectLst>
            </a:endParaRPr>
          </a:p>
        </p:txBody>
      </p:sp>
      <p:sp>
        <p:nvSpPr>
          <p:cNvPr id="2" name="Title 1"/>
          <p:cNvSpPr>
            <a:spLocks noGrp="1"/>
          </p:cNvSpPr>
          <p:nvPr>
            <p:ph type="title"/>
          </p:nvPr>
        </p:nvSpPr>
        <p:spPr>
          <a:xfrm>
            <a:off x="2133600" y="609600"/>
            <a:ext cx="6347713" cy="838200"/>
          </a:xfrm>
        </p:spPr>
        <p:txBody>
          <a:bodyPr/>
          <a:lstStyle/>
          <a:p>
            <a:pPr algn="ctr"/>
            <a:r>
              <a:rPr lang="en-US" b="1" dirty="0">
                <a:solidFill>
                  <a:schemeClr val="tx1"/>
                </a:solidFill>
              </a:rPr>
              <a:t>SAMPLE ASSET LIST</a:t>
            </a:r>
          </a:p>
        </p:txBody>
      </p:sp>
      <p:sp>
        <p:nvSpPr>
          <p:cNvPr id="3" name="Rectangle 2"/>
          <p:cNvSpPr/>
          <p:nvPr/>
        </p:nvSpPr>
        <p:spPr>
          <a:xfrm>
            <a:off x="5942753" y="3244334"/>
            <a:ext cx="444352" cy="369332"/>
          </a:xfrm>
          <a:prstGeom prst="rect">
            <a:avLst/>
          </a:prstGeom>
        </p:spPr>
        <p:txBody>
          <a:bodyPr wrap="none">
            <a:spAutoFit/>
          </a:bodyPr>
          <a:lstStyle/>
          <a:p>
            <a:r>
              <a:rPr lang="en-US" dirty="0">
                <a:solidFill>
                  <a:srgbClr val="000000"/>
                </a:solidFill>
                <a:latin typeface="Calibri" panose="020F0502020204030204" pitchFamily="34" charset="0"/>
              </a:rPr>
              <a:t> </a:t>
            </a:r>
            <a:r>
              <a:rPr lang="en-US" dirty="0"/>
              <a:t>   </a:t>
            </a:r>
          </a:p>
        </p:txBody>
      </p:sp>
      <p:graphicFrame>
        <p:nvGraphicFramePr>
          <p:cNvPr id="9" name="Table 8"/>
          <p:cNvGraphicFramePr>
            <a:graphicFrameLocks noGrp="1"/>
          </p:cNvGraphicFramePr>
          <p:nvPr>
            <p:extLst>
              <p:ext uri="{D42A27DB-BD31-4B8C-83A1-F6EECF244321}">
                <p14:modId xmlns:p14="http://schemas.microsoft.com/office/powerpoint/2010/main" val="2454202329"/>
              </p:ext>
            </p:extLst>
          </p:nvPr>
        </p:nvGraphicFramePr>
        <p:xfrm>
          <a:off x="2259623" y="1524000"/>
          <a:ext cx="6019800" cy="5181597"/>
        </p:xfrm>
        <a:graphic>
          <a:graphicData uri="http://schemas.openxmlformats.org/drawingml/2006/table">
            <a:tbl>
              <a:tblPr/>
              <a:tblGrid>
                <a:gridCol w="2876217">
                  <a:extLst>
                    <a:ext uri="{9D8B030D-6E8A-4147-A177-3AD203B41FA5}">
                      <a16:colId xmlns:a16="http://schemas.microsoft.com/office/drawing/2014/main" val="3188369748"/>
                    </a:ext>
                  </a:extLst>
                </a:gridCol>
                <a:gridCol w="1458363">
                  <a:extLst>
                    <a:ext uri="{9D8B030D-6E8A-4147-A177-3AD203B41FA5}">
                      <a16:colId xmlns:a16="http://schemas.microsoft.com/office/drawing/2014/main" val="1911989882"/>
                    </a:ext>
                  </a:extLst>
                </a:gridCol>
                <a:gridCol w="1685220">
                  <a:extLst>
                    <a:ext uri="{9D8B030D-6E8A-4147-A177-3AD203B41FA5}">
                      <a16:colId xmlns:a16="http://schemas.microsoft.com/office/drawing/2014/main" val="2448965901"/>
                    </a:ext>
                  </a:extLst>
                </a:gridCol>
              </a:tblGrid>
              <a:tr h="401928">
                <a:tc>
                  <a:txBody>
                    <a:bodyPr/>
                    <a:lstStyle/>
                    <a:p>
                      <a:pPr algn="ctr" fontAlgn="b"/>
                      <a:r>
                        <a:rPr lang="en-US" sz="1000" b="1" i="0" u="none" strike="noStrike" dirty="0">
                          <a:solidFill>
                            <a:srgbClr val="FFFFFF"/>
                          </a:solidFill>
                          <a:effectLst/>
                          <a:latin typeface="Calibri" panose="020F0502020204030204" pitchFamily="34" charset="0"/>
                        </a:rPr>
                        <a:t>ITEM TYPE AND DESCRIPTION</a:t>
                      </a:r>
                    </a:p>
                  </a:txBody>
                  <a:tcPr marL="5687" marR="5687" marT="5687" marB="0" anchor="b">
                    <a:lnL>
                      <a:noFill/>
                    </a:lnL>
                    <a:lnR>
                      <a:noFill/>
                    </a:lnR>
                    <a:lnT>
                      <a:noFill/>
                    </a:lnT>
                    <a:lnB w="6350" cap="flat" cmpd="sng" algn="ctr">
                      <a:solidFill>
                        <a:srgbClr val="000000"/>
                      </a:solidFill>
                      <a:prstDash val="solid"/>
                      <a:round/>
                      <a:headEnd type="none" w="med" len="med"/>
                      <a:tailEnd type="none" w="med" len="med"/>
                    </a:lnB>
                    <a:solidFill>
                      <a:srgbClr val="548235"/>
                    </a:solidFill>
                  </a:tcPr>
                </a:tc>
                <a:tc>
                  <a:txBody>
                    <a:bodyPr/>
                    <a:lstStyle/>
                    <a:p>
                      <a:pPr algn="ctr" fontAlgn="b"/>
                      <a:r>
                        <a:rPr lang="en-US" sz="1000" b="1" i="0" u="none" strike="noStrike" dirty="0">
                          <a:solidFill>
                            <a:srgbClr val="FFFFFF"/>
                          </a:solidFill>
                          <a:effectLst/>
                          <a:latin typeface="Calibri" panose="020F0502020204030204" pitchFamily="34" charset="0"/>
                        </a:rPr>
                        <a:t>YEAR MADE OR PURCHASED</a:t>
                      </a:r>
                    </a:p>
                  </a:txBody>
                  <a:tcPr marL="5687" marR="5687" marT="5687" marB="0" anchor="b">
                    <a:lnL>
                      <a:noFill/>
                    </a:lnL>
                    <a:lnR>
                      <a:noFill/>
                    </a:lnR>
                    <a:lnT>
                      <a:noFill/>
                    </a:lnT>
                    <a:lnB w="6350" cap="flat" cmpd="sng" algn="ctr">
                      <a:solidFill>
                        <a:srgbClr val="000000"/>
                      </a:solidFill>
                      <a:prstDash val="solid"/>
                      <a:round/>
                      <a:headEnd type="none" w="med" len="med"/>
                      <a:tailEnd type="none" w="med" len="med"/>
                    </a:lnB>
                    <a:solidFill>
                      <a:srgbClr val="548235"/>
                    </a:solidFill>
                  </a:tcPr>
                </a:tc>
                <a:tc>
                  <a:txBody>
                    <a:bodyPr/>
                    <a:lstStyle/>
                    <a:p>
                      <a:pPr algn="ctr" fontAlgn="b"/>
                      <a:r>
                        <a:rPr lang="en-US" sz="1000" b="1" i="0" u="none" strike="noStrike" dirty="0">
                          <a:solidFill>
                            <a:srgbClr val="FFFFFF"/>
                          </a:solidFill>
                          <a:effectLst/>
                          <a:latin typeface="Calibri" panose="020F0502020204030204" pitchFamily="34" charset="0"/>
                        </a:rPr>
                        <a:t>COST NEW OR          PURCHASED COST</a:t>
                      </a:r>
                    </a:p>
                  </a:txBody>
                  <a:tcPr marL="5687" marR="5687" marT="5687" marB="0" anchor="b">
                    <a:lnL>
                      <a:noFill/>
                    </a:lnL>
                    <a:lnR>
                      <a:noFill/>
                    </a:lnR>
                    <a:lnT>
                      <a:noFill/>
                    </a:lnT>
                    <a:lnB w="6350" cap="flat" cmpd="sng" algn="ctr">
                      <a:solidFill>
                        <a:srgbClr val="000000"/>
                      </a:solidFill>
                      <a:prstDash val="solid"/>
                      <a:round/>
                      <a:headEnd type="none" w="med" len="med"/>
                      <a:tailEnd type="none" w="med" len="med"/>
                    </a:lnB>
                    <a:solidFill>
                      <a:srgbClr val="548235"/>
                    </a:solidFill>
                  </a:tcPr>
                </a:tc>
                <a:extLst>
                  <a:ext uri="{0D108BD9-81ED-4DB2-BD59-A6C34878D82A}">
                    <a16:rowId xmlns:a16="http://schemas.microsoft.com/office/drawing/2014/main" val="558215209"/>
                  </a:ext>
                </a:extLst>
              </a:tr>
              <a:tr h="206126">
                <a:tc>
                  <a:txBody>
                    <a:bodyPr/>
                    <a:lstStyle/>
                    <a:p>
                      <a:pPr algn="l" fontAlgn="b"/>
                      <a:r>
                        <a:rPr lang="en-US" sz="1000" b="0" i="0" u="none" strike="noStrike" dirty="0">
                          <a:solidFill>
                            <a:srgbClr val="0070C0"/>
                          </a:solidFill>
                          <a:effectLst/>
                          <a:latin typeface="Calibri" panose="020F0502020204030204" pitchFamily="34" charset="0"/>
                        </a:rPr>
                        <a:t>John Deere Zero Turn Mower               </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70C0"/>
                          </a:solidFill>
                          <a:effectLst/>
                          <a:latin typeface="Calibri" panose="020F0502020204030204" pitchFamily="34" charset="0"/>
                        </a:rPr>
                        <a:t>2025</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70C0"/>
                          </a:solidFill>
                          <a:effectLst/>
                          <a:latin typeface="Calibri" panose="020F0502020204030204" pitchFamily="34" charset="0"/>
                        </a:rPr>
                        <a:t>13,900</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40461888"/>
                  </a:ext>
                </a:extLst>
              </a:tr>
              <a:tr h="206126">
                <a:tc>
                  <a:txBody>
                    <a:bodyPr/>
                    <a:lstStyle/>
                    <a:p>
                      <a:pPr algn="l" fontAlgn="b"/>
                      <a:r>
                        <a:rPr lang="en-US" sz="1000" b="0" i="0" u="none" strike="noStrike" dirty="0">
                          <a:solidFill>
                            <a:srgbClr val="0070C0"/>
                          </a:solidFill>
                          <a:effectLst/>
                          <a:latin typeface="Calibri" panose="020F0502020204030204" pitchFamily="34" charset="0"/>
                        </a:rPr>
                        <a:t>Flatbed Trailer</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70C0"/>
                          </a:solidFill>
                          <a:effectLst/>
                          <a:latin typeface="Calibri" panose="020F0502020204030204" pitchFamily="34" charset="0"/>
                        </a:rPr>
                        <a:t>2021</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70C0"/>
                          </a:solidFill>
                          <a:effectLst/>
                          <a:latin typeface="Calibri" panose="020F0502020204030204" pitchFamily="34" charset="0"/>
                        </a:rPr>
                        <a:t>3,000</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42674247"/>
                  </a:ext>
                </a:extLst>
              </a:tr>
              <a:tr h="206126">
                <a:tc>
                  <a:txBody>
                    <a:bodyPr/>
                    <a:lstStyle/>
                    <a:p>
                      <a:pPr algn="l" fontAlgn="b"/>
                      <a:r>
                        <a:rPr lang="en-US" sz="1000" b="0" i="0" u="none" strike="noStrike" dirty="0">
                          <a:solidFill>
                            <a:srgbClr val="0070C0"/>
                          </a:solidFill>
                          <a:effectLst/>
                          <a:latin typeface="Calibri" panose="020F0502020204030204" pitchFamily="34" charset="0"/>
                        </a:rPr>
                        <a:t>Weedeater</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70C0"/>
                          </a:solidFill>
                          <a:effectLst/>
                          <a:latin typeface="Calibri" panose="020F0502020204030204" pitchFamily="34" charset="0"/>
                        </a:rPr>
                        <a:t>2022</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70C0"/>
                          </a:solidFill>
                          <a:effectLst/>
                          <a:latin typeface="Calibri" panose="020F0502020204030204" pitchFamily="34" charset="0"/>
                        </a:rPr>
                        <a:t>499</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79472957"/>
                  </a:ext>
                </a:extLst>
              </a:tr>
              <a:tr h="206126">
                <a:tc>
                  <a:txBody>
                    <a:bodyPr/>
                    <a:lstStyle/>
                    <a:p>
                      <a:pPr algn="l" fontAlgn="b"/>
                      <a:r>
                        <a:rPr lang="en-US" sz="1000" b="0" i="0" u="none" strike="noStrike" dirty="0">
                          <a:solidFill>
                            <a:srgbClr val="0070C0"/>
                          </a:solidFill>
                          <a:effectLst/>
                          <a:latin typeface="Calibri" panose="020F0502020204030204" pitchFamily="34" charset="0"/>
                        </a:rPr>
                        <a:t>Blower</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70C0"/>
                          </a:solidFill>
                          <a:effectLst/>
                          <a:latin typeface="Calibri" panose="020F0502020204030204" pitchFamily="34" charset="0"/>
                        </a:rPr>
                        <a:t>2022</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70C0"/>
                          </a:solidFill>
                          <a:effectLst/>
                          <a:latin typeface="Calibri" panose="020F0502020204030204" pitchFamily="34" charset="0"/>
                        </a:rPr>
                        <a:t>279</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65579094"/>
                  </a:ext>
                </a:extLst>
              </a:tr>
              <a:tr h="206126">
                <a:tc>
                  <a:txBody>
                    <a:bodyPr/>
                    <a:lstStyle/>
                    <a:p>
                      <a:pPr algn="l" fontAlgn="b"/>
                      <a:r>
                        <a:rPr lang="en-US" sz="1000" b="0" i="0" u="none" strike="noStrike" dirty="0">
                          <a:solidFill>
                            <a:srgbClr val="0070C0"/>
                          </a:solidFill>
                          <a:effectLst/>
                          <a:latin typeface="Calibri" panose="020F0502020204030204" pitchFamily="34" charset="0"/>
                        </a:rPr>
                        <a:t>Chain Saw</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70C0"/>
                          </a:solidFill>
                          <a:effectLst/>
                          <a:latin typeface="Calibri" panose="020F0502020204030204" pitchFamily="34" charset="0"/>
                        </a:rPr>
                        <a:t>2020</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70C0"/>
                          </a:solidFill>
                          <a:effectLst/>
                          <a:latin typeface="Calibri" panose="020F0502020204030204" pitchFamily="34" charset="0"/>
                        </a:rPr>
                        <a:t>499</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41154637"/>
                  </a:ext>
                </a:extLst>
              </a:tr>
              <a:tr h="206126">
                <a:tc>
                  <a:txBody>
                    <a:bodyPr/>
                    <a:lstStyle/>
                    <a:p>
                      <a:pPr algn="l" fontAlgn="b"/>
                      <a:r>
                        <a:rPr lang="en-US" sz="1000" b="0" i="0" u="none" strike="noStrike" dirty="0">
                          <a:solidFill>
                            <a:srgbClr val="0070C0"/>
                          </a:solidFill>
                          <a:effectLst/>
                          <a:latin typeface="Calibri" panose="020F0502020204030204" pitchFamily="34" charset="0"/>
                        </a:rPr>
                        <a:t>Hand Tools</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70C0"/>
                          </a:solidFill>
                          <a:effectLst/>
                          <a:latin typeface="Calibri" panose="020F0502020204030204" pitchFamily="34" charset="0"/>
                        </a:rPr>
                        <a:t>2018</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70C0"/>
                          </a:solidFill>
                          <a:effectLst/>
                          <a:latin typeface="Calibri" panose="020F0502020204030204" pitchFamily="34" charset="0"/>
                        </a:rPr>
                        <a:t>200</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21899594"/>
                  </a:ext>
                </a:extLst>
              </a:tr>
              <a:tr h="206126">
                <a:tc>
                  <a:txBody>
                    <a:bodyPr/>
                    <a:lstStyle/>
                    <a:p>
                      <a:pPr algn="l" fontAlgn="b"/>
                      <a:r>
                        <a:rPr lang="en-US" sz="1000" b="0" i="0" u="none" strike="noStrike" dirty="0">
                          <a:solidFill>
                            <a:srgbClr val="0070C0"/>
                          </a:solidFill>
                          <a:effectLst/>
                          <a:latin typeface="Calibri" panose="020F0502020204030204" pitchFamily="34" charset="0"/>
                        </a:rPr>
                        <a:t>Rake, Shovel,Pruner</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70C0"/>
                          </a:solidFill>
                          <a:effectLst/>
                          <a:latin typeface="Calibri" panose="020F0502020204030204" pitchFamily="34" charset="0"/>
                        </a:rPr>
                        <a:t>2018</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70C0"/>
                          </a:solidFill>
                          <a:effectLst/>
                          <a:latin typeface="Calibri" panose="020F0502020204030204" pitchFamily="34" charset="0"/>
                        </a:rPr>
                        <a:t>75</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80417632"/>
                  </a:ext>
                </a:extLst>
              </a:tr>
              <a:tr h="206126">
                <a:tc>
                  <a:txBody>
                    <a:bodyPr/>
                    <a:lstStyle/>
                    <a:p>
                      <a:pPr algn="l" fontAlgn="b"/>
                      <a:r>
                        <a:rPr lang="en-US" sz="1000" b="0" i="0" u="none" strike="noStrike" dirty="0">
                          <a:solidFill>
                            <a:srgbClr val="0070C0"/>
                          </a:solidFill>
                          <a:effectLst/>
                          <a:latin typeface="Calibri" panose="020F0502020204030204" pitchFamily="34" charset="0"/>
                        </a:rPr>
                        <a:t>Plastic Gas Cans X 3</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70C0"/>
                          </a:solidFill>
                          <a:effectLst/>
                          <a:latin typeface="Calibri" panose="020F0502020204030204" pitchFamily="34" charset="0"/>
                        </a:rPr>
                        <a:t>2021</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70C0"/>
                          </a:solidFill>
                          <a:effectLst/>
                          <a:latin typeface="Calibri" panose="020F0502020204030204" pitchFamily="34" charset="0"/>
                        </a:rPr>
                        <a:t>45</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52936434"/>
                  </a:ext>
                </a:extLst>
              </a:tr>
              <a:tr h="206126">
                <a:tc>
                  <a:txBody>
                    <a:bodyPr/>
                    <a:lstStyle/>
                    <a:p>
                      <a:pPr algn="l" fontAlgn="b"/>
                      <a:r>
                        <a:rPr lang="en-US" sz="1000" b="0" i="0" u="none" strike="noStrike" dirty="0">
                          <a:solidFill>
                            <a:srgbClr val="0070C0"/>
                          </a:solidFill>
                          <a:effectLst/>
                          <a:latin typeface="Calibri" panose="020F0502020204030204" pitchFamily="34" charset="0"/>
                        </a:rPr>
                        <a:t>Cell Phone</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70C0"/>
                          </a:solidFill>
                          <a:effectLst/>
                          <a:latin typeface="Calibri" panose="020F0502020204030204" pitchFamily="34" charset="0"/>
                        </a:rPr>
                        <a:t>2024</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70C0"/>
                          </a:solidFill>
                          <a:effectLst/>
                          <a:latin typeface="Calibri" panose="020F0502020204030204" pitchFamily="34" charset="0"/>
                        </a:rPr>
                        <a:t>1300</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57919275"/>
                  </a:ext>
                </a:extLst>
              </a:tr>
              <a:tr h="206126">
                <a:tc>
                  <a:txBody>
                    <a:bodyPr/>
                    <a:lstStyle/>
                    <a:p>
                      <a:pPr algn="l" fontAlgn="b"/>
                      <a:r>
                        <a:rPr lang="en-US" sz="1000" b="0" i="0" u="none" strike="noStrike" dirty="0">
                          <a:solidFill>
                            <a:srgbClr val="000000"/>
                          </a:solidFill>
                          <a:effectLst/>
                          <a:latin typeface="Calibri" panose="020F0502020204030204" pitchFamily="34" charset="0"/>
                        </a:rPr>
                        <a:t> </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58219627"/>
                  </a:ext>
                </a:extLst>
              </a:tr>
              <a:tr h="206126">
                <a:tc>
                  <a:txBody>
                    <a:bodyPr/>
                    <a:lstStyle/>
                    <a:p>
                      <a:pPr algn="l" fontAlgn="b"/>
                      <a:r>
                        <a:rPr lang="en-US" sz="1000" b="0" i="0" u="none" strike="noStrike" dirty="0">
                          <a:solidFill>
                            <a:srgbClr val="000000"/>
                          </a:solidFill>
                          <a:effectLst/>
                          <a:latin typeface="Calibri" panose="020F0502020204030204" pitchFamily="34" charset="0"/>
                        </a:rPr>
                        <a:t> </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34503976"/>
                  </a:ext>
                </a:extLst>
              </a:tr>
              <a:tr h="206126">
                <a:tc>
                  <a:txBody>
                    <a:bodyPr/>
                    <a:lstStyle/>
                    <a:p>
                      <a:pPr algn="l" fontAlgn="b"/>
                      <a:r>
                        <a:rPr lang="en-US" sz="1000" b="0" i="0" u="none" strike="noStrike" dirty="0">
                          <a:solidFill>
                            <a:srgbClr val="000000"/>
                          </a:solidFill>
                          <a:effectLst/>
                          <a:latin typeface="Calibri" panose="020F0502020204030204" pitchFamily="34" charset="0"/>
                        </a:rPr>
                        <a:t> </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25628182"/>
                  </a:ext>
                </a:extLst>
              </a:tr>
              <a:tr h="206126">
                <a:tc>
                  <a:txBody>
                    <a:bodyPr/>
                    <a:lstStyle/>
                    <a:p>
                      <a:pPr algn="l" fontAlgn="b"/>
                      <a:r>
                        <a:rPr lang="en-US" sz="1000" b="0" i="0" u="none" strike="noStrike" dirty="0">
                          <a:solidFill>
                            <a:srgbClr val="000000"/>
                          </a:solidFill>
                          <a:effectLst/>
                          <a:latin typeface="Calibri" panose="020F0502020204030204" pitchFamily="34" charset="0"/>
                        </a:rPr>
                        <a:t> </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81615540"/>
                  </a:ext>
                </a:extLst>
              </a:tr>
              <a:tr h="206126">
                <a:tc>
                  <a:txBody>
                    <a:bodyPr/>
                    <a:lstStyle/>
                    <a:p>
                      <a:pPr algn="l" fontAlgn="b"/>
                      <a:r>
                        <a:rPr lang="en-US" sz="1000" b="0" i="0" u="none" strike="noStrike" dirty="0">
                          <a:solidFill>
                            <a:srgbClr val="000000"/>
                          </a:solidFill>
                          <a:effectLst/>
                          <a:latin typeface="Calibri" panose="020F0502020204030204" pitchFamily="34" charset="0"/>
                        </a:rPr>
                        <a:t> </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20598498"/>
                  </a:ext>
                </a:extLst>
              </a:tr>
              <a:tr h="206126">
                <a:tc>
                  <a:txBody>
                    <a:bodyPr/>
                    <a:lstStyle/>
                    <a:p>
                      <a:pPr algn="l" fontAlgn="b"/>
                      <a:r>
                        <a:rPr lang="en-US" sz="1000" b="1" i="0" u="none" strike="noStrike" dirty="0">
                          <a:solidFill>
                            <a:srgbClr val="000000"/>
                          </a:solidFill>
                          <a:effectLst/>
                          <a:latin typeface="Calibri" panose="020F0502020204030204" pitchFamily="34" charset="0"/>
                        </a:rPr>
                        <a:t>VEHICLES</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60700649"/>
                  </a:ext>
                </a:extLst>
              </a:tr>
              <a:tr h="206126">
                <a:tc>
                  <a:txBody>
                    <a:bodyPr/>
                    <a:lstStyle/>
                    <a:p>
                      <a:pPr algn="l" fontAlgn="b"/>
                      <a:r>
                        <a:rPr lang="en-US" sz="1000" b="0" i="0" u="none" strike="noStrike" dirty="0">
                          <a:solidFill>
                            <a:srgbClr val="0070C0"/>
                          </a:solidFill>
                          <a:effectLst/>
                          <a:latin typeface="Calibri" panose="020F0502020204030204" pitchFamily="34" charset="0"/>
                        </a:rPr>
                        <a:t>2018 Silverado</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70C0"/>
                          </a:solidFill>
                          <a:effectLst/>
                          <a:latin typeface="Calibri" panose="020F0502020204030204" pitchFamily="34" charset="0"/>
                        </a:rPr>
                        <a:t>2022</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70C0"/>
                          </a:solidFill>
                          <a:effectLst/>
                          <a:latin typeface="Calibri" panose="020F0502020204030204" pitchFamily="34" charset="0"/>
                        </a:rPr>
                        <a:t>38,000</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43299035"/>
                  </a:ext>
                </a:extLst>
              </a:tr>
              <a:tr h="206126">
                <a:tc>
                  <a:txBody>
                    <a:bodyPr/>
                    <a:lstStyle/>
                    <a:p>
                      <a:pPr algn="l" fontAlgn="b"/>
                      <a:r>
                        <a:rPr lang="en-US" sz="1000" b="0" i="0" u="none" strike="noStrike" dirty="0">
                          <a:solidFill>
                            <a:srgbClr val="000000"/>
                          </a:solidFill>
                          <a:effectLst/>
                          <a:latin typeface="Calibri" panose="020F0502020204030204" pitchFamily="34" charset="0"/>
                        </a:rPr>
                        <a:t> </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30797734"/>
                  </a:ext>
                </a:extLst>
              </a:tr>
              <a:tr h="206126">
                <a:tc>
                  <a:txBody>
                    <a:bodyPr/>
                    <a:lstStyle/>
                    <a:p>
                      <a:pPr algn="l" fontAlgn="b"/>
                      <a:r>
                        <a:rPr lang="en-US" sz="1000" b="0" i="0" u="none" strike="noStrike" dirty="0">
                          <a:solidFill>
                            <a:srgbClr val="000000"/>
                          </a:solidFill>
                          <a:effectLst/>
                          <a:latin typeface="Calibri" panose="020F0502020204030204" pitchFamily="34" charset="0"/>
                        </a:rPr>
                        <a:t> </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16870149"/>
                  </a:ext>
                </a:extLst>
              </a:tr>
              <a:tr h="206126">
                <a:tc>
                  <a:txBody>
                    <a:bodyPr/>
                    <a:lstStyle/>
                    <a:p>
                      <a:pPr algn="l" fontAlgn="b"/>
                      <a:r>
                        <a:rPr lang="en-US" sz="1000" b="0" i="0" u="none" strike="noStrike" dirty="0">
                          <a:solidFill>
                            <a:srgbClr val="000000"/>
                          </a:solidFill>
                          <a:effectLst/>
                          <a:latin typeface="Calibri" panose="020F0502020204030204" pitchFamily="34" charset="0"/>
                        </a:rPr>
                        <a:t> </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73202300"/>
                  </a:ext>
                </a:extLst>
              </a:tr>
              <a:tr h="206126">
                <a:tc>
                  <a:txBody>
                    <a:bodyPr/>
                    <a:lstStyle/>
                    <a:p>
                      <a:pPr algn="l" fontAlgn="b"/>
                      <a:r>
                        <a:rPr lang="en-US" sz="1000" b="0" i="0" u="none" strike="noStrike" dirty="0">
                          <a:solidFill>
                            <a:srgbClr val="000000"/>
                          </a:solidFill>
                          <a:effectLst/>
                          <a:latin typeface="Calibri" panose="020F0502020204030204" pitchFamily="34" charset="0"/>
                        </a:rPr>
                        <a:t> </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50736241"/>
                  </a:ext>
                </a:extLst>
              </a:tr>
              <a:tr h="206126">
                <a:tc>
                  <a:txBody>
                    <a:bodyPr/>
                    <a:lstStyle/>
                    <a:p>
                      <a:pPr algn="l" fontAlgn="b"/>
                      <a:r>
                        <a:rPr lang="en-US" sz="1000" b="1" i="0" u="none" strike="noStrike" dirty="0">
                          <a:solidFill>
                            <a:srgbClr val="000000"/>
                          </a:solidFill>
                          <a:effectLst/>
                          <a:latin typeface="Calibri" panose="020F0502020204030204" pitchFamily="34" charset="0"/>
                        </a:rPr>
                        <a:t>COST OF ONE MONTHS SUPPLIES</a:t>
                      </a:r>
                    </a:p>
                  </a:txBody>
                  <a:tcPr marL="5687" marR="5687" marT="5687"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000" b="1" i="0" u="none" strike="noStrike" dirty="0">
                        <a:solidFill>
                          <a:srgbClr val="000000"/>
                        </a:solidFill>
                        <a:effectLst/>
                        <a:latin typeface="Calibri" panose="020F0502020204030204" pitchFamily="34" charset="0"/>
                      </a:endParaRPr>
                    </a:p>
                  </a:txBody>
                  <a:tcPr marL="5687" marR="5687" marT="5687"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en-US" sz="1000" b="0" i="0" u="none" strike="noStrike" dirty="0">
                          <a:solidFill>
                            <a:srgbClr val="0070C0"/>
                          </a:solidFill>
                          <a:effectLst/>
                          <a:latin typeface="Calibri" panose="020F0502020204030204" pitchFamily="34" charset="0"/>
                        </a:rPr>
                        <a:t>65</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3543699"/>
                  </a:ext>
                </a:extLst>
              </a:tr>
              <a:tr h="244897">
                <a:tc>
                  <a:txBody>
                    <a:bodyPr/>
                    <a:lstStyle/>
                    <a:p>
                      <a:pPr algn="l" fontAlgn="b"/>
                      <a:r>
                        <a:rPr lang="en-US" sz="1000" b="0" i="0" u="none" strike="noStrike" dirty="0">
                          <a:solidFill>
                            <a:srgbClr val="000000"/>
                          </a:solidFill>
                          <a:effectLst/>
                          <a:latin typeface="Calibri" panose="020F0502020204030204" pitchFamily="34" charset="0"/>
                        </a:rPr>
                        <a:t> </a:t>
                      </a:r>
                    </a:p>
                  </a:txBody>
                  <a:tcPr marL="5687" marR="5687" marT="5687" marB="0" anchor="b">
                    <a:lnL>
                      <a:noFill/>
                    </a:lnL>
                    <a:lnR>
                      <a:noFill/>
                    </a:lnR>
                    <a:lnT w="6350" cap="flat" cmpd="sng" algn="ctr">
                      <a:solidFill>
                        <a:srgbClr val="000000"/>
                      </a:solidFill>
                      <a:prstDash val="solid"/>
                      <a:round/>
                      <a:headEnd type="none" w="med" len="med"/>
                      <a:tailEnd type="none" w="med" len="med"/>
                    </a:lnT>
                    <a:lnB>
                      <a:noFill/>
                    </a:lnB>
                    <a:solidFill>
                      <a:srgbClr val="548235"/>
                    </a:solidFill>
                  </a:tcPr>
                </a:tc>
                <a:tc>
                  <a:txBody>
                    <a:bodyPr/>
                    <a:lstStyle/>
                    <a:p>
                      <a:pPr algn="r" fontAlgn="b"/>
                      <a:r>
                        <a:rPr lang="en-US" sz="1000" b="0" i="0" u="none" strike="noStrike" dirty="0">
                          <a:solidFill>
                            <a:srgbClr val="FFFFFF"/>
                          </a:solidFill>
                          <a:effectLst/>
                          <a:latin typeface="Calibri" panose="020F0502020204030204" pitchFamily="34" charset="0"/>
                        </a:rPr>
                        <a:t>TOTAL</a:t>
                      </a:r>
                    </a:p>
                  </a:txBody>
                  <a:tcPr marL="5687" marR="5687" marT="5687" marB="0" anchor="b">
                    <a:lnL>
                      <a:noFill/>
                    </a:lnL>
                    <a:lnR w="6350" cap="flat" cmpd="sng" algn="ctr">
                      <a:solidFill>
                        <a:srgbClr val="000000"/>
                      </a:solidFill>
                      <a:prstDash val="solid"/>
                      <a:round/>
                      <a:headEnd type="none" w="med" len="med"/>
                      <a:tailEnd type="none" w="med" len="med"/>
                    </a:lnR>
                    <a:lnT>
                      <a:noFill/>
                    </a:lnT>
                    <a:lnB>
                      <a:noFill/>
                    </a:lnB>
                    <a:solidFill>
                      <a:srgbClr val="548235"/>
                    </a:solidFill>
                  </a:tcPr>
                </a:tc>
                <a:tc>
                  <a:txBody>
                    <a:bodyPr/>
                    <a:lstStyle/>
                    <a:p>
                      <a:pPr algn="r" fontAlgn="b"/>
                      <a:r>
                        <a:rPr lang="en-US" sz="1000" b="0" i="0" u="none" strike="noStrike" dirty="0">
                          <a:solidFill>
                            <a:srgbClr val="0070C0"/>
                          </a:solidFill>
                          <a:effectLst/>
                          <a:latin typeface="Calibri" panose="020F0502020204030204" pitchFamily="34" charset="0"/>
                        </a:rPr>
                        <a:t>37,562</a:t>
                      </a:r>
                    </a:p>
                  </a:txBody>
                  <a:tcPr marL="5687" marR="5687" marT="568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31210749"/>
                  </a:ext>
                </a:extLst>
              </a:tr>
              <a:tr h="206126">
                <a:tc>
                  <a:txBody>
                    <a:bodyPr/>
                    <a:lstStyle/>
                    <a:p>
                      <a:pPr algn="l" fontAlgn="b"/>
                      <a:endParaRPr lang="en-US" sz="1000" b="0" i="0" u="none" strike="noStrike" dirty="0">
                        <a:solidFill>
                          <a:srgbClr val="000000"/>
                        </a:solidFill>
                        <a:effectLst/>
                        <a:latin typeface="Calibri" panose="020F0502020204030204" pitchFamily="34" charset="0"/>
                      </a:endParaRPr>
                    </a:p>
                  </a:txBody>
                  <a:tcPr marL="5687" marR="5687" marT="5687"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5687" marR="5687" marT="5687"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5687" marR="5687" marT="5687"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828274042"/>
                  </a:ext>
                </a:extLst>
              </a:tr>
            </a:tbl>
          </a:graphicData>
        </a:graphic>
      </p:graphicFrame>
    </p:spTree>
  </p:cSld>
  <p:clrMapOvr>
    <a:masterClrMapping/>
  </p:clrMapOvr>
  <p:transition>
    <p:newsflash/>
  </p:transition>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2667</TotalTime>
  <Words>2251</Words>
  <Application>Microsoft Office PowerPoint</Application>
  <PresentationFormat>Widescreen</PresentationFormat>
  <Paragraphs>253</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Trebuchet MS</vt:lpstr>
      <vt:lpstr>Wingdings</vt:lpstr>
      <vt:lpstr>Wingdings 3</vt:lpstr>
      <vt:lpstr>Facet</vt:lpstr>
      <vt:lpstr>How To Complete the Paper   Tangible Personal Property Tax Filing</vt:lpstr>
      <vt:lpstr>All businesses that operate in Tennessee are subject to Tangible Personal Property Tax, regardless of revenue.  (Tennessee Code Annotated Title 67 - Chapter 5 - Part 9)</vt:lpstr>
      <vt:lpstr>How do I report my Tangible Personal Property?</vt:lpstr>
      <vt:lpstr>PowerPoint Presentation</vt:lpstr>
      <vt:lpstr> </vt:lpstr>
      <vt:lpstr>IF THIS IS YOUR FIRST TIME FILING YOUR ASSET FORM IS GREEN </vt:lpstr>
      <vt:lpstr>IF YOU FILED LAST YEAR YOUR ASSET FORM IS YELLOW </vt:lpstr>
      <vt:lpstr>THE BACK OF THE ASSET FORM IS VERY IMPORTANT!!  Please complete the top section every year to ensure we have your current physical and mailing address, email, and phone number.  Keep a copy of this asset list to refer to next year.</vt:lpstr>
      <vt:lpstr>SAMPLE ASSET LIST</vt:lpstr>
      <vt:lpstr>The Assessor’s Office Tangible Personal Property Staff will enter the information from the asset list into the depreciation table , based on the group each item belongs in and purchase year. </vt:lpstr>
      <vt:lpstr>PowerPoint Presentation</vt:lpstr>
      <vt:lpstr>What if I do not have any changes?</vt:lpstr>
      <vt:lpstr>What if I provided an asset list last year?     Do I need to list all the same items again?  NO!, look on last year’s asset list and see if you added or got rid of any equipment during 2025.  If you did, list only the additions and removals on this year’s asset list.</vt:lpstr>
      <vt:lpstr>WHAT IF I ONLY HAVE A SMALL AMOUNT  OF ASSETS AND EQUIPMENT?  There are two small account options for 2026. On the back of the schedule and the front of the asset form check the option that best describes the total depreciated value of the assets used in your business. An asset list or depreciation schedule is not required. However, small accounts are subject to audit, meaning the assessor’s office can ask you to provide a list showing purchase date and purchase price of all equipment to verify the business qualifies for one of the small account certifications.  If you select one of the small account certifications your appraised value will be set at $2,000 or $ 10,000                  APPRAISED VALUE X 30% ASSESSMENT LEVEL = ASSESSED VALUE X TAX RATE = TAXES DUE FOR EXAMPLE:        $2,000  x 30%  =  $ 600 x .0210 2025 COUNTY TAX RATE = $13(ROUNDED)                         $2,000  x 30%  =  $ 600 x .0092 2025 CITY TAX RATE = $6 (ROUNDED)                                                                         </vt:lpstr>
      <vt:lpstr>Don’t hesitate to contact us if you have questions. We are here to help !</vt:lpstr>
    </vt:vector>
  </TitlesOfParts>
  <Company>Montgomery County Government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Personal Property</dc:title>
  <dc:creator>kbdowney</dc:creator>
  <cp:lastModifiedBy>Darla J. Murphy</cp:lastModifiedBy>
  <cp:revision>237</cp:revision>
  <cp:lastPrinted>2023-11-22T14:42:17Z</cp:lastPrinted>
  <dcterms:created xsi:type="dcterms:W3CDTF">2014-08-01T12:42:55Z</dcterms:created>
  <dcterms:modified xsi:type="dcterms:W3CDTF">2025-11-26T15:28:28Z</dcterms:modified>
</cp:coreProperties>
</file>